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sldIdLst>
    <p:sldId id="306" r:id="rId3"/>
    <p:sldId id="263" r:id="rId4"/>
    <p:sldId id="257" r:id="rId5"/>
    <p:sldId id="284" r:id="rId6"/>
    <p:sldId id="264" r:id="rId7"/>
    <p:sldId id="266" r:id="rId8"/>
    <p:sldId id="285" r:id="rId9"/>
    <p:sldId id="262" r:id="rId10"/>
    <p:sldId id="290" r:id="rId11"/>
    <p:sldId id="291" r:id="rId12"/>
    <p:sldId id="280" r:id="rId13"/>
    <p:sldId id="288" r:id="rId14"/>
    <p:sldId id="289" r:id="rId15"/>
    <p:sldId id="279" r:id="rId16"/>
    <p:sldId id="283" r:id="rId17"/>
    <p:sldId id="258" r:id="rId18"/>
    <p:sldId id="259" r:id="rId19"/>
    <p:sldId id="260" r:id="rId20"/>
    <p:sldId id="301" r:id="rId21"/>
    <p:sldId id="267" r:id="rId22"/>
    <p:sldId id="302" r:id="rId23"/>
    <p:sldId id="286" r:id="rId24"/>
    <p:sldId id="303" r:id="rId25"/>
    <p:sldId id="268" r:id="rId26"/>
    <p:sldId id="304" r:id="rId27"/>
    <p:sldId id="305" r:id="rId28"/>
    <p:sldId id="265" r:id="rId29"/>
    <p:sldId id="294" r:id="rId30"/>
    <p:sldId id="273" r:id="rId31"/>
    <p:sldId id="295" r:id="rId32"/>
    <p:sldId id="298" r:id="rId33"/>
    <p:sldId id="300" r:id="rId34"/>
    <p:sldId id="299" r:id="rId35"/>
    <p:sldId id="269" r:id="rId36"/>
    <p:sldId id="277" r:id="rId37"/>
    <p:sldId id="276" r:id="rId38"/>
    <p:sldId id="274" r:id="rId39"/>
  </p:sldIdLst>
  <p:sldSz cx="18288000" cy="10287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90C9"/>
    <a:srgbClr val="003399"/>
    <a:srgbClr val="9933FF"/>
    <a:srgbClr val="FF3399"/>
    <a:srgbClr val="553CEE"/>
    <a:srgbClr val="85312F"/>
    <a:srgbClr val="33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ен стил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ен стил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Среден стил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63" autoAdjust="0"/>
    <p:restoredTop sz="96340" autoAdjust="0"/>
  </p:normalViewPr>
  <p:slideViewPr>
    <p:cSldViewPr>
      <p:cViewPr varScale="1">
        <p:scale>
          <a:sx n="52" d="100"/>
          <a:sy n="52" d="100"/>
        </p:scale>
        <p:origin x="64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D572A586-F284-4656-AA4D-DC1D7162EC33}"/>
              </a:ext>
            </a:extLst>
          </p:cNvPr>
          <p:cNvSpPr>
            <a:spLocks noGrp="1"/>
          </p:cNvSpPr>
          <p:nvPr>
            <p:ph type="ctrTitle"/>
          </p:nvPr>
        </p:nvSpPr>
        <p:spPr>
          <a:xfrm>
            <a:off x="2286000" y="1683545"/>
            <a:ext cx="13716000" cy="3581400"/>
          </a:xfrm>
        </p:spPr>
        <p:txBody>
          <a:bodyPr anchor="b"/>
          <a:lstStyle>
            <a:lvl1pPr algn="ctr">
              <a:defRPr sz="9000"/>
            </a:lvl1pPr>
          </a:lstStyle>
          <a:p>
            <a:r>
              <a:rPr lang="bg-BG"/>
              <a:t>Редакт. стил загл. образец</a:t>
            </a:r>
          </a:p>
        </p:txBody>
      </p:sp>
      <p:sp>
        <p:nvSpPr>
          <p:cNvPr id="3" name="Подзаглавие 2">
            <a:extLst>
              <a:ext uri="{FF2B5EF4-FFF2-40B4-BE49-F238E27FC236}">
                <a16:creationId xmlns:a16="http://schemas.microsoft.com/office/drawing/2014/main" id="{5ABA17C2-6C95-4F51-BA08-E63669DD44DE}"/>
              </a:ext>
            </a:extLst>
          </p:cNvPr>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bg-BG"/>
              <a:t>Щракнете, за да редактирате стила на подзаглавието в образеца</a:t>
            </a:r>
          </a:p>
        </p:txBody>
      </p:sp>
      <p:sp>
        <p:nvSpPr>
          <p:cNvPr id="4" name="Контейнер за дата 3">
            <a:extLst>
              <a:ext uri="{FF2B5EF4-FFF2-40B4-BE49-F238E27FC236}">
                <a16:creationId xmlns:a16="http://schemas.microsoft.com/office/drawing/2014/main" id="{822405C7-C7AD-48D6-BB39-2D835E484E5F}"/>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5" name="Контейнер за долния колонтитул 4">
            <a:extLst>
              <a:ext uri="{FF2B5EF4-FFF2-40B4-BE49-F238E27FC236}">
                <a16:creationId xmlns:a16="http://schemas.microsoft.com/office/drawing/2014/main" id="{F128D9DF-E460-42EF-87DB-E0EEB16C9E59}"/>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BFC3B3EF-2DA5-4DD0-BD5A-8B71BBDD8606}"/>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86984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1293A5EF-193C-4970-8CED-2F6E269C7513}"/>
              </a:ext>
            </a:extLst>
          </p:cNvPr>
          <p:cNvSpPr>
            <a:spLocks noGrp="1"/>
          </p:cNvSpPr>
          <p:nvPr>
            <p:ph type="title"/>
          </p:nvPr>
        </p:nvSpPr>
        <p:spPr/>
        <p:txBody>
          <a:bodyPr/>
          <a:lstStyle/>
          <a:p>
            <a:r>
              <a:rPr lang="bg-BG"/>
              <a:t>Редакт. стил загл. образец</a:t>
            </a:r>
          </a:p>
        </p:txBody>
      </p:sp>
      <p:sp>
        <p:nvSpPr>
          <p:cNvPr id="3" name="Контейнер за съдържание 2">
            <a:extLst>
              <a:ext uri="{FF2B5EF4-FFF2-40B4-BE49-F238E27FC236}">
                <a16:creationId xmlns:a16="http://schemas.microsoft.com/office/drawing/2014/main" id="{7973D439-22FA-4D82-A2E7-9442AAF28766}"/>
              </a:ext>
            </a:extLst>
          </p:cNvPr>
          <p:cNvSpPr>
            <a:spLocks noGrp="1"/>
          </p:cNvSpPr>
          <p:nvPr>
            <p:ph idx="1"/>
          </p:nvPr>
        </p:nvSpPr>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a:extLst>
              <a:ext uri="{FF2B5EF4-FFF2-40B4-BE49-F238E27FC236}">
                <a16:creationId xmlns:a16="http://schemas.microsoft.com/office/drawing/2014/main" id="{138A8640-0978-44BE-94C4-B32A484F86FE}"/>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5" name="Контейнер за долния колонтитул 4">
            <a:extLst>
              <a:ext uri="{FF2B5EF4-FFF2-40B4-BE49-F238E27FC236}">
                <a16:creationId xmlns:a16="http://schemas.microsoft.com/office/drawing/2014/main" id="{5C0D5D84-1805-467C-ACD5-E4F9A77ACCC5}"/>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058AF757-A85B-4BF3-97C3-1B1DA1CDC80A}"/>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72244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лавка раз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752FD740-FB30-48D9-A749-1E8C7E357376}"/>
              </a:ext>
            </a:extLst>
          </p:cNvPr>
          <p:cNvSpPr>
            <a:spLocks noGrp="1"/>
          </p:cNvSpPr>
          <p:nvPr>
            <p:ph type="title"/>
          </p:nvPr>
        </p:nvSpPr>
        <p:spPr>
          <a:xfrm>
            <a:off x="1247775" y="2564608"/>
            <a:ext cx="15773400" cy="4279106"/>
          </a:xfrm>
        </p:spPr>
        <p:txBody>
          <a:bodyPr anchor="b"/>
          <a:lstStyle>
            <a:lvl1pPr>
              <a:defRPr sz="9000"/>
            </a:lvl1pPr>
          </a:lstStyle>
          <a:p>
            <a:r>
              <a:rPr lang="bg-BG"/>
              <a:t>Редакт. стил загл. образец</a:t>
            </a:r>
          </a:p>
        </p:txBody>
      </p:sp>
      <p:sp>
        <p:nvSpPr>
          <p:cNvPr id="3" name="Текстов контейнер 2">
            <a:extLst>
              <a:ext uri="{FF2B5EF4-FFF2-40B4-BE49-F238E27FC236}">
                <a16:creationId xmlns:a16="http://schemas.microsoft.com/office/drawing/2014/main" id="{11310A42-634A-4D3A-ABE3-4FD2B5BE2530}"/>
              </a:ext>
            </a:extLst>
          </p:cNvPr>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bg-BG"/>
              <a:t>Щракнете, за да редактирате стиловете на текста в образеца</a:t>
            </a:r>
          </a:p>
        </p:txBody>
      </p:sp>
      <p:sp>
        <p:nvSpPr>
          <p:cNvPr id="4" name="Контейнер за дата 3">
            <a:extLst>
              <a:ext uri="{FF2B5EF4-FFF2-40B4-BE49-F238E27FC236}">
                <a16:creationId xmlns:a16="http://schemas.microsoft.com/office/drawing/2014/main" id="{B342D4F7-41FA-47D3-85E2-E96B091BF967}"/>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5" name="Контейнер за долния колонтитул 4">
            <a:extLst>
              <a:ext uri="{FF2B5EF4-FFF2-40B4-BE49-F238E27FC236}">
                <a16:creationId xmlns:a16="http://schemas.microsoft.com/office/drawing/2014/main" id="{5F0D6F11-591C-4512-ADB0-45CD7D2E62ED}"/>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D5AE5693-E4D5-4B39-B2C4-21EABED3659D}"/>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91581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A7D3EB21-8782-4D50-B4DA-3627EDCEDE8B}"/>
              </a:ext>
            </a:extLst>
          </p:cNvPr>
          <p:cNvSpPr>
            <a:spLocks noGrp="1"/>
          </p:cNvSpPr>
          <p:nvPr>
            <p:ph type="title"/>
          </p:nvPr>
        </p:nvSpPr>
        <p:spPr/>
        <p:txBody>
          <a:bodyPr/>
          <a:lstStyle/>
          <a:p>
            <a:r>
              <a:rPr lang="bg-BG"/>
              <a:t>Редакт. стил загл. образец</a:t>
            </a:r>
          </a:p>
        </p:txBody>
      </p:sp>
      <p:sp>
        <p:nvSpPr>
          <p:cNvPr id="3" name="Контейнер за съдържание 2">
            <a:extLst>
              <a:ext uri="{FF2B5EF4-FFF2-40B4-BE49-F238E27FC236}">
                <a16:creationId xmlns:a16="http://schemas.microsoft.com/office/drawing/2014/main" id="{4C83C150-8AC3-49AB-9C2F-D8EECC21B2A2}"/>
              </a:ext>
            </a:extLst>
          </p:cNvPr>
          <p:cNvSpPr>
            <a:spLocks noGrp="1"/>
          </p:cNvSpPr>
          <p:nvPr>
            <p:ph sz="half" idx="1"/>
          </p:nvPr>
        </p:nvSpPr>
        <p:spPr>
          <a:xfrm>
            <a:off x="1257300" y="2738438"/>
            <a:ext cx="7772400" cy="6527007"/>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съдържание 3">
            <a:extLst>
              <a:ext uri="{FF2B5EF4-FFF2-40B4-BE49-F238E27FC236}">
                <a16:creationId xmlns:a16="http://schemas.microsoft.com/office/drawing/2014/main" id="{34C4B877-AF4C-4707-AFE0-4A2957805B87}"/>
              </a:ext>
            </a:extLst>
          </p:cNvPr>
          <p:cNvSpPr>
            <a:spLocks noGrp="1"/>
          </p:cNvSpPr>
          <p:nvPr>
            <p:ph sz="half" idx="2"/>
          </p:nvPr>
        </p:nvSpPr>
        <p:spPr>
          <a:xfrm>
            <a:off x="9258300" y="2738438"/>
            <a:ext cx="7772400" cy="6527007"/>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5" name="Контейнер за дата 4">
            <a:extLst>
              <a:ext uri="{FF2B5EF4-FFF2-40B4-BE49-F238E27FC236}">
                <a16:creationId xmlns:a16="http://schemas.microsoft.com/office/drawing/2014/main" id="{414254BA-0CE6-4876-9F31-D7357FC3F4B9}"/>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6" name="Контейнер за долния колонтитул 5">
            <a:extLst>
              <a:ext uri="{FF2B5EF4-FFF2-40B4-BE49-F238E27FC236}">
                <a16:creationId xmlns:a16="http://schemas.microsoft.com/office/drawing/2014/main" id="{4DC0E3FB-ECAC-42AB-ABBD-66907E95F357}"/>
              </a:ext>
            </a:extLst>
          </p:cNvPr>
          <p:cNvSpPr>
            <a:spLocks noGrp="1"/>
          </p:cNvSpPr>
          <p:nvPr>
            <p:ph type="ftr" sz="quarter" idx="11"/>
          </p:nvPr>
        </p:nvSpPr>
        <p:spPr/>
        <p:txBody>
          <a:bodyPr/>
          <a:lstStyle/>
          <a:p>
            <a:endParaRPr lang="en-US"/>
          </a:p>
        </p:txBody>
      </p:sp>
      <p:sp>
        <p:nvSpPr>
          <p:cNvPr id="7" name="Контейнер за номер на слайда 6">
            <a:extLst>
              <a:ext uri="{FF2B5EF4-FFF2-40B4-BE49-F238E27FC236}">
                <a16:creationId xmlns:a16="http://schemas.microsoft.com/office/drawing/2014/main" id="{60CAFF02-B1CA-4F81-9877-9FFCF939E762}"/>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14315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7999B5EF-F55A-4380-BEC2-79A0670479BC}"/>
              </a:ext>
            </a:extLst>
          </p:cNvPr>
          <p:cNvSpPr>
            <a:spLocks noGrp="1"/>
          </p:cNvSpPr>
          <p:nvPr>
            <p:ph type="title"/>
          </p:nvPr>
        </p:nvSpPr>
        <p:spPr>
          <a:xfrm>
            <a:off x="1259682" y="547688"/>
            <a:ext cx="15773400" cy="1988345"/>
          </a:xfrm>
        </p:spPr>
        <p:txBody>
          <a:bodyPr/>
          <a:lstStyle/>
          <a:p>
            <a:r>
              <a:rPr lang="bg-BG"/>
              <a:t>Редакт. стил загл. образец</a:t>
            </a:r>
          </a:p>
        </p:txBody>
      </p:sp>
      <p:sp>
        <p:nvSpPr>
          <p:cNvPr id="3" name="Текстов контейнер 2">
            <a:extLst>
              <a:ext uri="{FF2B5EF4-FFF2-40B4-BE49-F238E27FC236}">
                <a16:creationId xmlns:a16="http://schemas.microsoft.com/office/drawing/2014/main" id="{848E8C5A-77D0-4604-A871-901DCD658D09}"/>
              </a:ext>
            </a:extLst>
          </p:cNvPr>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bg-BG"/>
              <a:t>Щракнете, за да редактирате стиловете на текста в образеца</a:t>
            </a:r>
          </a:p>
        </p:txBody>
      </p:sp>
      <p:sp>
        <p:nvSpPr>
          <p:cNvPr id="4" name="Контейнер за съдържание 3">
            <a:extLst>
              <a:ext uri="{FF2B5EF4-FFF2-40B4-BE49-F238E27FC236}">
                <a16:creationId xmlns:a16="http://schemas.microsoft.com/office/drawing/2014/main" id="{5F167C32-D1AC-4AB0-9E40-E336703A08AD}"/>
              </a:ext>
            </a:extLst>
          </p:cNvPr>
          <p:cNvSpPr>
            <a:spLocks noGrp="1"/>
          </p:cNvSpPr>
          <p:nvPr>
            <p:ph sz="half" idx="2"/>
          </p:nvPr>
        </p:nvSpPr>
        <p:spPr>
          <a:xfrm>
            <a:off x="1259683" y="3757613"/>
            <a:ext cx="7736681" cy="5526882"/>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5" name="Текстов контейнер 4">
            <a:extLst>
              <a:ext uri="{FF2B5EF4-FFF2-40B4-BE49-F238E27FC236}">
                <a16:creationId xmlns:a16="http://schemas.microsoft.com/office/drawing/2014/main" id="{BD49C1F8-9DAB-4331-9CEE-BBD01F1EA17E}"/>
              </a:ext>
            </a:extLst>
          </p:cNvPr>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bg-BG"/>
              <a:t>Щракнете, за да редактирате стиловете на текста в образеца</a:t>
            </a:r>
          </a:p>
        </p:txBody>
      </p:sp>
      <p:sp>
        <p:nvSpPr>
          <p:cNvPr id="6" name="Контейнер за съдържание 5">
            <a:extLst>
              <a:ext uri="{FF2B5EF4-FFF2-40B4-BE49-F238E27FC236}">
                <a16:creationId xmlns:a16="http://schemas.microsoft.com/office/drawing/2014/main" id="{16118E3A-0ACA-4FEE-A26C-C96B8A6653CC}"/>
              </a:ext>
            </a:extLst>
          </p:cNvPr>
          <p:cNvSpPr>
            <a:spLocks noGrp="1"/>
          </p:cNvSpPr>
          <p:nvPr>
            <p:ph sz="quarter" idx="4"/>
          </p:nvPr>
        </p:nvSpPr>
        <p:spPr>
          <a:xfrm>
            <a:off x="9258300" y="3757613"/>
            <a:ext cx="7774782" cy="5526882"/>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7" name="Контейнер за дата 6">
            <a:extLst>
              <a:ext uri="{FF2B5EF4-FFF2-40B4-BE49-F238E27FC236}">
                <a16:creationId xmlns:a16="http://schemas.microsoft.com/office/drawing/2014/main" id="{F3F7CC00-9988-4F65-B3FC-E6D4C898949C}"/>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8" name="Контейнер за долния колонтитул 7">
            <a:extLst>
              <a:ext uri="{FF2B5EF4-FFF2-40B4-BE49-F238E27FC236}">
                <a16:creationId xmlns:a16="http://schemas.microsoft.com/office/drawing/2014/main" id="{09B75EA8-2DDA-4D23-93C2-0D91F5D14D5A}"/>
              </a:ext>
            </a:extLst>
          </p:cNvPr>
          <p:cNvSpPr>
            <a:spLocks noGrp="1"/>
          </p:cNvSpPr>
          <p:nvPr>
            <p:ph type="ftr" sz="quarter" idx="11"/>
          </p:nvPr>
        </p:nvSpPr>
        <p:spPr/>
        <p:txBody>
          <a:bodyPr/>
          <a:lstStyle/>
          <a:p>
            <a:endParaRPr lang="en-US"/>
          </a:p>
        </p:txBody>
      </p:sp>
      <p:sp>
        <p:nvSpPr>
          <p:cNvPr id="9" name="Контейнер за номер на слайда 8">
            <a:extLst>
              <a:ext uri="{FF2B5EF4-FFF2-40B4-BE49-F238E27FC236}">
                <a16:creationId xmlns:a16="http://schemas.microsoft.com/office/drawing/2014/main" id="{3AE940B8-EA4D-4F64-A4FF-7179E34D9E21}"/>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38772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3C7446FB-BE56-4600-A82C-26DC45022F46}"/>
              </a:ext>
            </a:extLst>
          </p:cNvPr>
          <p:cNvSpPr>
            <a:spLocks noGrp="1"/>
          </p:cNvSpPr>
          <p:nvPr>
            <p:ph type="title"/>
          </p:nvPr>
        </p:nvSpPr>
        <p:spPr/>
        <p:txBody>
          <a:bodyPr/>
          <a:lstStyle/>
          <a:p>
            <a:r>
              <a:rPr lang="bg-BG"/>
              <a:t>Редакт. стил загл. образец</a:t>
            </a:r>
          </a:p>
        </p:txBody>
      </p:sp>
      <p:sp>
        <p:nvSpPr>
          <p:cNvPr id="3" name="Контейнер за дата 2">
            <a:extLst>
              <a:ext uri="{FF2B5EF4-FFF2-40B4-BE49-F238E27FC236}">
                <a16:creationId xmlns:a16="http://schemas.microsoft.com/office/drawing/2014/main" id="{52BADAAF-DD69-47B2-A788-5C2E5A833DBE}"/>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4" name="Контейнер за долния колонтитул 3">
            <a:extLst>
              <a:ext uri="{FF2B5EF4-FFF2-40B4-BE49-F238E27FC236}">
                <a16:creationId xmlns:a16="http://schemas.microsoft.com/office/drawing/2014/main" id="{98CDDB8F-6D6E-4588-98B0-CF9AFD8FADE9}"/>
              </a:ext>
            </a:extLst>
          </p:cNvPr>
          <p:cNvSpPr>
            <a:spLocks noGrp="1"/>
          </p:cNvSpPr>
          <p:nvPr>
            <p:ph type="ftr" sz="quarter" idx="11"/>
          </p:nvPr>
        </p:nvSpPr>
        <p:spPr/>
        <p:txBody>
          <a:bodyPr/>
          <a:lstStyle/>
          <a:p>
            <a:endParaRPr lang="en-US"/>
          </a:p>
        </p:txBody>
      </p:sp>
      <p:sp>
        <p:nvSpPr>
          <p:cNvPr id="5" name="Контейнер за номер на слайда 4">
            <a:extLst>
              <a:ext uri="{FF2B5EF4-FFF2-40B4-BE49-F238E27FC236}">
                <a16:creationId xmlns:a16="http://schemas.microsoft.com/office/drawing/2014/main" id="{BECC5D9F-56F1-4295-9FEF-96136EC90493}"/>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23396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a:extLst>
              <a:ext uri="{FF2B5EF4-FFF2-40B4-BE49-F238E27FC236}">
                <a16:creationId xmlns:a16="http://schemas.microsoft.com/office/drawing/2014/main" id="{37994C15-63CA-4AB8-8C11-AB4C01E9023E}"/>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3" name="Контейнер за долния колонтитул 2">
            <a:extLst>
              <a:ext uri="{FF2B5EF4-FFF2-40B4-BE49-F238E27FC236}">
                <a16:creationId xmlns:a16="http://schemas.microsoft.com/office/drawing/2014/main" id="{C910F2DB-74E0-4AD9-9EA7-1BA2B0533425}"/>
              </a:ext>
            </a:extLst>
          </p:cNvPr>
          <p:cNvSpPr>
            <a:spLocks noGrp="1"/>
          </p:cNvSpPr>
          <p:nvPr>
            <p:ph type="ftr" sz="quarter" idx="11"/>
          </p:nvPr>
        </p:nvSpPr>
        <p:spPr/>
        <p:txBody>
          <a:bodyPr/>
          <a:lstStyle/>
          <a:p>
            <a:endParaRPr lang="en-US"/>
          </a:p>
        </p:txBody>
      </p:sp>
      <p:sp>
        <p:nvSpPr>
          <p:cNvPr id="4" name="Контейнер за номер на слайда 3">
            <a:extLst>
              <a:ext uri="{FF2B5EF4-FFF2-40B4-BE49-F238E27FC236}">
                <a16:creationId xmlns:a16="http://schemas.microsoft.com/office/drawing/2014/main" id="{6A5F91A8-3BF9-487D-AC10-3465858EB531}"/>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81449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8E3C27F5-01D1-43F4-8008-5D9042A7F474}"/>
              </a:ext>
            </a:extLst>
          </p:cNvPr>
          <p:cNvSpPr>
            <a:spLocks noGrp="1"/>
          </p:cNvSpPr>
          <p:nvPr>
            <p:ph type="title"/>
          </p:nvPr>
        </p:nvSpPr>
        <p:spPr>
          <a:xfrm>
            <a:off x="1259683" y="685800"/>
            <a:ext cx="5898356" cy="2400300"/>
          </a:xfrm>
        </p:spPr>
        <p:txBody>
          <a:bodyPr anchor="b"/>
          <a:lstStyle>
            <a:lvl1pPr>
              <a:defRPr sz="4800"/>
            </a:lvl1pPr>
          </a:lstStyle>
          <a:p>
            <a:r>
              <a:rPr lang="bg-BG"/>
              <a:t>Редакт. стил загл. образец</a:t>
            </a:r>
          </a:p>
        </p:txBody>
      </p:sp>
      <p:sp>
        <p:nvSpPr>
          <p:cNvPr id="3" name="Контейнер за съдържание 2">
            <a:extLst>
              <a:ext uri="{FF2B5EF4-FFF2-40B4-BE49-F238E27FC236}">
                <a16:creationId xmlns:a16="http://schemas.microsoft.com/office/drawing/2014/main" id="{8126A204-C3B7-438F-93D2-0508E289AD15}"/>
              </a:ext>
            </a:extLst>
          </p:cNvPr>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Текстов контейнер 3">
            <a:extLst>
              <a:ext uri="{FF2B5EF4-FFF2-40B4-BE49-F238E27FC236}">
                <a16:creationId xmlns:a16="http://schemas.microsoft.com/office/drawing/2014/main" id="{1F44CD17-9EBB-4586-A394-10B92FF7D1EB}"/>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3EFF730B-AE62-4183-B0B6-BA847D5426A7}"/>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6" name="Контейнер за долния колонтитул 5">
            <a:extLst>
              <a:ext uri="{FF2B5EF4-FFF2-40B4-BE49-F238E27FC236}">
                <a16:creationId xmlns:a16="http://schemas.microsoft.com/office/drawing/2014/main" id="{1A353843-0154-40FC-9413-757CE27237E3}"/>
              </a:ext>
            </a:extLst>
          </p:cNvPr>
          <p:cNvSpPr>
            <a:spLocks noGrp="1"/>
          </p:cNvSpPr>
          <p:nvPr>
            <p:ph type="ftr" sz="quarter" idx="11"/>
          </p:nvPr>
        </p:nvSpPr>
        <p:spPr/>
        <p:txBody>
          <a:bodyPr/>
          <a:lstStyle/>
          <a:p>
            <a:endParaRPr lang="en-US"/>
          </a:p>
        </p:txBody>
      </p:sp>
      <p:sp>
        <p:nvSpPr>
          <p:cNvPr id="7" name="Контейнер за номер на слайда 6">
            <a:extLst>
              <a:ext uri="{FF2B5EF4-FFF2-40B4-BE49-F238E27FC236}">
                <a16:creationId xmlns:a16="http://schemas.microsoft.com/office/drawing/2014/main" id="{82C1E38B-BAB3-4879-A32F-8C7C61AD531C}"/>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08553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558C0408-56FF-489E-A152-5EEC2ADE2603}"/>
              </a:ext>
            </a:extLst>
          </p:cNvPr>
          <p:cNvSpPr>
            <a:spLocks noGrp="1"/>
          </p:cNvSpPr>
          <p:nvPr>
            <p:ph type="title"/>
          </p:nvPr>
        </p:nvSpPr>
        <p:spPr>
          <a:xfrm>
            <a:off x="1259683" y="685800"/>
            <a:ext cx="5898356" cy="2400300"/>
          </a:xfrm>
        </p:spPr>
        <p:txBody>
          <a:bodyPr anchor="b"/>
          <a:lstStyle>
            <a:lvl1pPr>
              <a:defRPr sz="4800"/>
            </a:lvl1pPr>
          </a:lstStyle>
          <a:p>
            <a:r>
              <a:rPr lang="bg-BG"/>
              <a:t>Редакт. стил загл. образец</a:t>
            </a:r>
          </a:p>
        </p:txBody>
      </p:sp>
      <p:sp>
        <p:nvSpPr>
          <p:cNvPr id="3" name="Контейнер за картина 2">
            <a:extLst>
              <a:ext uri="{FF2B5EF4-FFF2-40B4-BE49-F238E27FC236}">
                <a16:creationId xmlns:a16="http://schemas.microsoft.com/office/drawing/2014/main" id="{4090160E-4E1B-4905-9546-2DD125A6904A}"/>
              </a:ext>
            </a:extLst>
          </p:cNvPr>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bg-BG"/>
          </a:p>
        </p:txBody>
      </p:sp>
      <p:sp>
        <p:nvSpPr>
          <p:cNvPr id="4" name="Текстов контейнер 3">
            <a:extLst>
              <a:ext uri="{FF2B5EF4-FFF2-40B4-BE49-F238E27FC236}">
                <a16:creationId xmlns:a16="http://schemas.microsoft.com/office/drawing/2014/main" id="{76D2362B-930A-4346-B40C-976F3DD3AF6F}"/>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5B51079C-E4DA-454B-B0C3-187D9B3F5734}"/>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6" name="Контейнер за долния колонтитул 5">
            <a:extLst>
              <a:ext uri="{FF2B5EF4-FFF2-40B4-BE49-F238E27FC236}">
                <a16:creationId xmlns:a16="http://schemas.microsoft.com/office/drawing/2014/main" id="{C80DBAE0-5AAA-43EA-BE25-A93D3D11330C}"/>
              </a:ext>
            </a:extLst>
          </p:cNvPr>
          <p:cNvSpPr>
            <a:spLocks noGrp="1"/>
          </p:cNvSpPr>
          <p:nvPr>
            <p:ph type="ftr" sz="quarter" idx="11"/>
          </p:nvPr>
        </p:nvSpPr>
        <p:spPr/>
        <p:txBody>
          <a:bodyPr/>
          <a:lstStyle/>
          <a:p>
            <a:endParaRPr lang="en-US"/>
          </a:p>
        </p:txBody>
      </p:sp>
      <p:sp>
        <p:nvSpPr>
          <p:cNvPr id="7" name="Контейнер за номер на слайда 6">
            <a:extLst>
              <a:ext uri="{FF2B5EF4-FFF2-40B4-BE49-F238E27FC236}">
                <a16:creationId xmlns:a16="http://schemas.microsoft.com/office/drawing/2014/main" id="{4D0105DF-C4DD-41BE-87A6-C09FA56B7703}"/>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20788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D794369F-C517-4622-839B-0A95E1B58555}"/>
              </a:ext>
            </a:extLst>
          </p:cNvPr>
          <p:cNvSpPr>
            <a:spLocks noGrp="1"/>
          </p:cNvSpPr>
          <p:nvPr>
            <p:ph type="title"/>
          </p:nvPr>
        </p:nvSpPr>
        <p:spPr/>
        <p:txBody>
          <a:bodyPr/>
          <a:lstStyle/>
          <a:p>
            <a:r>
              <a:rPr lang="bg-BG"/>
              <a:t>Редакт. стил загл. образец</a:t>
            </a:r>
          </a:p>
        </p:txBody>
      </p:sp>
      <p:sp>
        <p:nvSpPr>
          <p:cNvPr id="3" name="Контейнер за вертикален текст 2">
            <a:extLst>
              <a:ext uri="{FF2B5EF4-FFF2-40B4-BE49-F238E27FC236}">
                <a16:creationId xmlns:a16="http://schemas.microsoft.com/office/drawing/2014/main" id="{CF40D5D2-CFDD-47DC-B100-8CF7C47F4785}"/>
              </a:ext>
            </a:extLst>
          </p:cNvPr>
          <p:cNvSpPr>
            <a:spLocks noGrp="1"/>
          </p:cNvSpPr>
          <p:nvPr>
            <p:ph type="body" orient="vert" idx="1"/>
          </p:nvPr>
        </p:nvSpPr>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a:extLst>
              <a:ext uri="{FF2B5EF4-FFF2-40B4-BE49-F238E27FC236}">
                <a16:creationId xmlns:a16="http://schemas.microsoft.com/office/drawing/2014/main" id="{2CF24204-620F-43F7-8711-546360F16E51}"/>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5" name="Контейнер за долния колонтитул 4">
            <a:extLst>
              <a:ext uri="{FF2B5EF4-FFF2-40B4-BE49-F238E27FC236}">
                <a16:creationId xmlns:a16="http://schemas.microsoft.com/office/drawing/2014/main" id="{B7191290-A183-4F9F-B309-A3CFF1D40D09}"/>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197F5A42-5E2D-4C96-8FA1-B9A611145B23}"/>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70645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a:extLst>
              <a:ext uri="{FF2B5EF4-FFF2-40B4-BE49-F238E27FC236}">
                <a16:creationId xmlns:a16="http://schemas.microsoft.com/office/drawing/2014/main" id="{93A13232-2BA4-4470-9FA2-0E010664CEDB}"/>
              </a:ext>
            </a:extLst>
          </p:cNvPr>
          <p:cNvSpPr>
            <a:spLocks noGrp="1"/>
          </p:cNvSpPr>
          <p:nvPr>
            <p:ph type="title" orient="vert"/>
          </p:nvPr>
        </p:nvSpPr>
        <p:spPr>
          <a:xfrm>
            <a:off x="13087350" y="547688"/>
            <a:ext cx="3943350" cy="8717757"/>
          </a:xfrm>
        </p:spPr>
        <p:txBody>
          <a:bodyPr vert="eaVert"/>
          <a:lstStyle/>
          <a:p>
            <a:r>
              <a:rPr lang="bg-BG"/>
              <a:t>Редакт. стил загл. образец</a:t>
            </a:r>
          </a:p>
        </p:txBody>
      </p:sp>
      <p:sp>
        <p:nvSpPr>
          <p:cNvPr id="3" name="Контейнер за вертикален текст 2">
            <a:extLst>
              <a:ext uri="{FF2B5EF4-FFF2-40B4-BE49-F238E27FC236}">
                <a16:creationId xmlns:a16="http://schemas.microsoft.com/office/drawing/2014/main" id="{153DA164-20D2-499B-909A-06006BBCC818}"/>
              </a:ext>
            </a:extLst>
          </p:cNvPr>
          <p:cNvSpPr>
            <a:spLocks noGrp="1"/>
          </p:cNvSpPr>
          <p:nvPr>
            <p:ph type="body" orient="vert" idx="1"/>
          </p:nvPr>
        </p:nvSpPr>
        <p:spPr>
          <a:xfrm>
            <a:off x="1257300" y="547688"/>
            <a:ext cx="11601450" cy="8717757"/>
          </a:xfrm>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a:extLst>
              <a:ext uri="{FF2B5EF4-FFF2-40B4-BE49-F238E27FC236}">
                <a16:creationId xmlns:a16="http://schemas.microsoft.com/office/drawing/2014/main" id="{945C54F3-253A-4CE8-BAAA-F5AA6103703F}"/>
              </a:ext>
            </a:extLst>
          </p:cNvPr>
          <p:cNvSpPr>
            <a:spLocks noGrp="1"/>
          </p:cNvSpPr>
          <p:nvPr>
            <p:ph type="dt" sz="half" idx="10"/>
          </p:nvPr>
        </p:nvSpPr>
        <p:spPr/>
        <p:txBody>
          <a:bodyPr/>
          <a:lstStyle/>
          <a:p>
            <a:fld id="{1D8BD707-D9CF-40AE-B4C6-C98DA3205C09}" type="datetimeFigureOut">
              <a:rPr lang="en-US" smtClean="0"/>
              <a:pPr/>
              <a:t>5/14/2026</a:t>
            </a:fld>
            <a:endParaRPr lang="en-US"/>
          </a:p>
        </p:txBody>
      </p:sp>
      <p:sp>
        <p:nvSpPr>
          <p:cNvPr id="5" name="Контейнер за долния колонтитул 4">
            <a:extLst>
              <a:ext uri="{FF2B5EF4-FFF2-40B4-BE49-F238E27FC236}">
                <a16:creationId xmlns:a16="http://schemas.microsoft.com/office/drawing/2014/main" id="{4E6A95D2-440F-4702-996E-49AB7D570083}"/>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35FDA6F4-E54B-47DC-98A3-74D7A6E7E88C}"/>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564814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0CFBB23C-47CF-45A7-99AC-F7A12FB7FA63}"/>
              </a:ext>
            </a:extLst>
          </p:cNvPr>
          <p:cNvSpPr>
            <a:spLocks noGrp="1"/>
          </p:cNvSpPr>
          <p:nvPr>
            <p:ph type="ctrTitle"/>
          </p:nvPr>
        </p:nvSpPr>
        <p:spPr>
          <a:xfrm>
            <a:off x="2286000" y="1683545"/>
            <a:ext cx="13716000" cy="3581400"/>
          </a:xfrm>
        </p:spPr>
        <p:txBody>
          <a:bodyPr anchor="b"/>
          <a:lstStyle>
            <a:lvl1pPr algn="ctr">
              <a:defRPr sz="9000"/>
            </a:lvl1pPr>
          </a:lstStyle>
          <a:p>
            <a:r>
              <a:rPr lang="bg-BG"/>
              <a:t>Редакт. стил загл. образец</a:t>
            </a:r>
            <a:endParaRPr lang="en-US"/>
          </a:p>
        </p:txBody>
      </p:sp>
      <p:sp>
        <p:nvSpPr>
          <p:cNvPr id="3" name="Подзаглавие 2">
            <a:extLst>
              <a:ext uri="{FF2B5EF4-FFF2-40B4-BE49-F238E27FC236}">
                <a16:creationId xmlns:a16="http://schemas.microsoft.com/office/drawing/2014/main" id="{EAB96B9F-1D77-4ACB-A78C-BC3DC8606F40}"/>
              </a:ext>
            </a:extLst>
          </p:cNvPr>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bg-BG"/>
              <a:t>Щракнете, за да редактирате стила на подзаглавието в образеца</a:t>
            </a:r>
            <a:endParaRPr lang="en-US"/>
          </a:p>
        </p:txBody>
      </p:sp>
      <p:sp>
        <p:nvSpPr>
          <p:cNvPr id="4" name="Контейнер за дата 3">
            <a:extLst>
              <a:ext uri="{FF2B5EF4-FFF2-40B4-BE49-F238E27FC236}">
                <a16:creationId xmlns:a16="http://schemas.microsoft.com/office/drawing/2014/main" id="{B70F83DB-43EA-42F8-966C-47E76860D428}"/>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5" name="Контейнер за долния колонтитул 4">
            <a:extLst>
              <a:ext uri="{FF2B5EF4-FFF2-40B4-BE49-F238E27FC236}">
                <a16:creationId xmlns:a16="http://schemas.microsoft.com/office/drawing/2014/main" id="{90433E23-3654-4234-840D-2D7DC28B354D}"/>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4DC21E6E-4932-49E3-84E2-C80C8AF89E9F}"/>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20850229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9DA862C1-267C-4997-8955-E4DAC371F33F}"/>
              </a:ext>
            </a:extLst>
          </p:cNvPr>
          <p:cNvSpPr>
            <a:spLocks noGrp="1"/>
          </p:cNvSpPr>
          <p:nvPr>
            <p:ph type="title"/>
          </p:nvPr>
        </p:nvSpPr>
        <p:spPr/>
        <p:txBody>
          <a:bodyPr/>
          <a:lstStyle/>
          <a:p>
            <a:r>
              <a:rPr lang="bg-BG"/>
              <a:t>Редакт. стил загл. образец</a:t>
            </a:r>
            <a:endParaRPr lang="en-US"/>
          </a:p>
        </p:txBody>
      </p:sp>
      <p:sp>
        <p:nvSpPr>
          <p:cNvPr id="3" name="Контейнер за съдържание 2">
            <a:extLst>
              <a:ext uri="{FF2B5EF4-FFF2-40B4-BE49-F238E27FC236}">
                <a16:creationId xmlns:a16="http://schemas.microsoft.com/office/drawing/2014/main" id="{C085D9F1-B5A9-4B11-8046-886827ECC8B1}"/>
              </a:ext>
            </a:extLst>
          </p:cNvPr>
          <p:cNvSpPr>
            <a:spLocks noGrp="1"/>
          </p:cNvSpPr>
          <p:nvPr>
            <p:ph idx="1"/>
          </p:nvPr>
        </p:nvSpPr>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US"/>
          </a:p>
        </p:txBody>
      </p:sp>
      <p:sp>
        <p:nvSpPr>
          <p:cNvPr id="4" name="Контейнер за дата 3">
            <a:extLst>
              <a:ext uri="{FF2B5EF4-FFF2-40B4-BE49-F238E27FC236}">
                <a16:creationId xmlns:a16="http://schemas.microsoft.com/office/drawing/2014/main" id="{86D6B3A8-A11E-412F-87A7-0D5167AE1ACB}"/>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5" name="Контейнер за долния колонтитул 4">
            <a:extLst>
              <a:ext uri="{FF2B5EF4-FFF2-40B4-BE49-F238E27FC236}">
                <a16:creationId xmlns:a16="http://schemas.microsoft.com/office/drawing/2014/main" id="{B3FFC9CB-FD4D-4774-8033-4BBB76F4F853}"/>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ABD9CD71-9BCA-4DE1-AAD5-98A0437DFBE7}"/>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11341025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лавка раз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601C04FD-D99E-4472-832B-BD7AEE51F851}"/>
              </a:ext>
            </a:extLst>
          </p:cNvPr>
          <p:cNvSpPr>
            <a:spLocks noGrp="1"/>
          </p:cNvSpPr>
          <p:nvPr>
            <p:ph type="title"/>
          </p:nvPr>
        </p:nvSpPr>
        <p:spPr>
          <a:xfrm>
            <a:off x="1247775" y="2564608"/>
            <a:ext cx="15773400" cy="4279106"/>
          </a:xfrm>
        </p:spPr>
        <p:txBody>
          <a:bodyPr anchor="b"/>
          <a:lstStyle>
            <a:lvl1pPr>
              <a:defRPr sz="9000"/>
            </a:lvl1pPr>
          </a:lstStyle>
          <a:p>
            <a:r>
              <a:rPr lang="bg-BG"/>
              <a:t>Редакт. стил загл. образец</a:t>
            </a:r>
            <a:endParaRPr lang="en-US"/>
          </a:p>
        </p:txBody>
      </p:sp>
      <p:sp>
        <p:nvSpPr>
          <p:cNvPr id="3" name="Текстов контейнер 2">
            <a:extLst>
              <a:ext uri="{FF2B5EF4-FFF2-40B4-BE49-F238E27FC236}">
                <a16:creationId xmlns:a16="http://schemas.microsoft.com/office/drawing/2014/main" id="{6A5AF798-5844-4164-A48C-E38A021DF354}"/>
              </a:ext>
            </a:extLst>
          </p:cNvPr>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bg-BG"/>
              <a:t>Щракнете, за да редактирате стиловете на текста в образеца</a:t>
            </a:r>
          </a:p>
        </p:txBody>
      </p:sp>
      <p:sp>
        <p:nvSpPr>
          <p:cNvPr id="4" name="Контейнер за дата 3">
            <a:extLst>
              <a:ext uri="{FF2B5EF4-FFF2-40B4-BE49-F238E27FC236}">
                <a16:creationId xmlns:a16="http://schemas.microsoft.com/office/drawing/2014/main" id="{81860C15-F7F7-442C-B2E5-C56BE624BB8D}"/>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5" name="Контейнер за долния колонтитул 4">
            <a:extLst>
              <a:ext uri="{FF2B5EF4-FFF2-40B4-BE49-F238E27FC236}">
                <a16:creationId xmlns:a16="http://schemas.microsoft.com/office/drawing/2014/main" id="{71667995-0827-424F-AC45-4790B5DCF2C1}"/>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FC6B9C18-F508-48BE-A55A-C130A6E0A96C}"/>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3290731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3C94DF18-2199-46C3-B07F-04D004DC3ADC}"/>
              </a:ext>
            </a:extLst>
          </p:cNvPr>
          <p:cNvSpPr>
            <a:spLocks noGrp="1"/>
          </p:cNvSpPr>
          <p:nvPr>
            <p:ph type="title"/>
          </p:nvPr>
        </p:nvSpPr>
        <p:spPr/>
        <p:txBody>
          <a:bodyPr/>
          <a:lstStyle/>
          <a:p>
            <a:r>
              <a:rPr lang="bg-BG"/>
              <a:t>Редакт. стил загл. образец</a:t>
            </a:r>
            <a:endParaRPr lang="en-US"/>
          </a:p>
        </p:txBody>
      </p:sp>
      <p:sp>
        <p:nvSpPr>
          <p:cNvPr id="3" name="Контейнер за съдържание 2">
            <a:extLst>
              <a:ext uri="{FF2B5EF4-FFF2-40B4-BE49-F238E27FC236}">
                <a16:creationId xmlns:a16="http://schemas.microsoft.com/office/drawing/2014/main" id="{6520D456-3DE6-4D7C-85C0-A329207F25F3}"/>
              </a:ext>
            </a:extLst>
          </p:cNvPr>
          <p:cNvSpPr>
            <a:spLocks noGrp="1"/>
          </p:cNvSpPr>
          <p:nvPr>
            <p:ph sz="half" idx="1"/>
          </p:nvPr>
        </p:nvSpPr>
        <p:spPr>
          <a:xfrm>
            <a:off x="1257300" y="2738438"/>
            <a:ext cx="7772400" cy="6527007"/>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US"/>
          </a:p>
        </p:txBody>
      </p:sp>
      <p:sp>
        <p:nvSpPr>
          <p:cNvPr id="4" name="Контейнер за съдържание 3">
            <a:extLst>
              <a:ext uri="{FF2B5EF4-FFF2-40B4-BE49-F238E27FC236}">
                <a16:creationId xmlns:a16="http://schemas.microsoft.com/office/drawing/2014/main" id="{889915EE-D7D8-45B8-98E9-AAB3AEF8FE0D}"/>
              </a:ext>
            </a:extLst>
          </p:cNvPr>
          <p:cNvSpPr>
            <a:spLocks noGrp="1"/>
          </p:cNvSpPr>
          <p:nvPr>
            <p:ph sz="half" idx="2"/>
          </p:nvPr>
        </p:nvSpPr>
        <p:spPr>
          <a:xfrm>
            <a:off x="9258300" y="2738438"/>
            <a:ext cx="7772400" cy="6527007"/>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US"/>
          </a:p>
        </p:txBody>
      </p:sp>
      <p:sp>
        <p:nvSpPr>
          <p:cNvPr id="5" name="Контейнер за дата 4">
            <a:extLst>
              <a:ext uri="{FF2B5EF4-FFF2-40B4-BE49-F238E27FC236}">
                <a16:creationId xmlns:a16="http://schemas.microsoft.com/office/drawing/2014/main" id="{933F60A2-4510-4946-A1A1-18C2D4EDBDF2}"/>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6" name="Контейнер за долния колонтитул 5">
            <a:extLst>
              <a:ext uri="{FF2B5EF4-FFF2-40B4-BE49-F238E27FC236}">
                <a16:creationId xmlns:a16="http://schemas.microsoft.com/office/drawing/2014/main" id="{E82F47B8-5797-4359-A479-66588B623EB4}"/>
              </a:ext>
            </a:extLst>
          </p:cNvPr>
          <p:cNvSpPr>
            <a:spLocks noGrp="1"/>
          </p:cNvSpPr>
          <p:nvPr>
            <p:ph type="ftr" sz="quarter" idx="11"/>
          </p:nvPr>
        </p:nvSpPr>
        <p:spPr/>
        <p:txBody>
          <a:bodyPr/>
          <a:lstStyle/>
          <a:p>
            <a:endParaRPr lang="en-US"/>
          </a:p>
        </p:txBody>
      </p:sp>
      <p:sp>
        <p:nvSpPr>
          <p:cNvPr id="7" name="Контейнер за номер на слайда 6">
            <a:extLst>
              <a:ext uri="{FF2B5EF4-FFF2-40B4-BE49-F238E27FC236}">
                <a16:creationId xmlns:a16="http://schemas.microsoft.com/office/drawing/2014/main" id="{AC58BB78-2FDC-4CE4-B75D-62170418086A}"/>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32164814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6B9FBB42-8673-4D87-82C7-49C7944B7DD5}"/>
              </a:ext>
            </a:extLst>
          </p:cNvPr>
          <p:cNvSpPr>
            <a:spLocks noGrp="1"/>
          </p:cNvSpPr>
          <p:nvPr>
            <p:ph type="title"/>
          </p:nvPr>
        </p:nvSpPr>
        <p:spPr>
          <a:xfrm>
            <a:off x="1259682" y="547688"/>
            <a:ext cx="15773400" cy="1988345"/>
          </a:xfrm>
        </p:spPr>
        <p:txBody>
          <a:bodyPr/>
          <a:lstStyle/>
          <a:p>
            <a:r>
              <a:rPr lang="bg-BG"/>
              <a:t>Редакт. стил загл. образец</a:t>
            </a:r>
            <a:endParaRPr lang="en-US"/>
          </a:p>
        </p:txBody>
      </p:sp>
      <p:sp>
        <p:nvSpPr>
          <p:cNvPr id="3" name="Текстов контейнер 2">
            <a:extLst>
              <a:ext uri="{FF2B5EF4-FFF2-40B4-BE49-F238E27FC236}">
                <a16:creationId xmlns:a16="http://schemas.microsoft.com/office/drawing/2014/main" id="{83447BE4-F9DD-4C67-8302-AFEDEC533CA1}"/>
              </a:ext>
            </a:extLst>
          </p:cNvPr>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bg-BG"/>
              <a:t>Щракнете, за да редактирате стиловете на текста в образеца</a:t>
            </a:r>
          </a:p>
        </p:txBody>
      </p:sp>
      <p:sp>
        <p:nvSpPr>
          <p:cNvPr id="4" name="Контейнер за съдържание 3">
            <a:extLst>
              <a:ext uri="{FF2B5EF4-FFF2-40B4-BE49-F238E27FC236}">
                <a16:creationId xmlns:a16="http://schemas.microsoft.com/office/drawing/2014/main" id="{0D38DF82-8E5F-4B25-A008-B1CF2D9E1E41}"/>
              </a:ext>
            </a:extLst>
          </p:cNvPr>
          <p:cNvSpPr>
            <a:spLocks noGrp="1"/>
          </p:cNvSpPr>
          <p:nvPr>
            <p:ph sz="half" idx="2"/>
          </p:nvPr>
        </p:nvSpPr>
        <p:spPr>
          <a:xfrm>
            <a:off x="1259683" y="3757613"/>
            <a:ext cx="7736681" cy="5526882"/>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US"/>
          </a:p>
        </p:txBody>
      </p:sp>
      <p:sp>
        <p:nvSpPr>
          <p:cNvPr id="5" name="Текстов контейнер 4">
            <a:extLst>
              <a:ext uri="{FF2B5EF4-FFF2-40B4-BE49-F238E27FC236}">
                <a16:creationId xmlns:a16="http://schemas.microsoft.com/office/drawing/2014/main" id="{DEFBDF91-F94D-405E-BD54-4E0EA08CF9A5}"/>
              </a:ext>
            </a:extLst>
          </p:cNvPr>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bg-BG"/>
              <a:t>Щракнете, за да редактирате стиловете на текста в образеца</a:t>
            </a:r>
          </a:p>
        </p:txBody>
      </p:sp>
      <p:sp>
        <p:nvSpPr>
          <p:cNvPr id="6" name="Контейнер за съдържание 5">
            <a:extLst>
              <a:ext uri="{FF2B5EF4-FFF2-40B4-BE49-F238E27FC236}">
                <a16:creationId xmlns:a16="http://schemas.microsoft.com/office/drawing/2014/main" id="{7E6C2297-B501-44A1-B633-F8497C3F9699}"/>
              </a:ext>
            </a:extLst>
          </p:cNvPr>
          <p:cNvSpPr>
            <a:spLocks noGrp="1"/>
          </p:cNvSpPr>
          <p:nvPr>
            <p:ph sz="quarter" idx="4"/>
          </p:nvPr>
        </p:nvSpPr>
        <p:spPr>
          <a:xfrm>
            <a:off x="9258300" y="3757613"/>
            <a:ext cx="7774782" cy="5526882"/>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US"/>
          </a:p>
        </p:txBody>
      </p:sp>
      <p:sp>
        <p:nvSpPr>
          <p:cNvPr id="7" name="Контейнер за дата 6">
            <a:extLst>
              <a:ext uri="{FF2B5EF4-FFF2-40B4-BE49-F238E27FC236}">
                <a16:creationId xmlns:a16="http://schemas.microsoft.com/office/drawing/2014/main" id="{F19DEBFC-3631-4A7F-97A5-7559FB92AB73}"/>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8" name="Контейнер за долния колонтитул 7">
            <a:extLst>
              <a:ext uri="{FF2B5EF4-FFF2-40B4-BE49-F238E27FC236}">
                <a16:creationId xmlns:a16="http://schemas.microsoft.com/office/drawing/2014/main" id="{F7B717E2-C8EE-4582-9F42-6BDCC1C1B2FE}"/>
              </a:ext>
            </a:extLst>
          </p:cNvPr>
          <p:cNvSpPr>
            <a:spLocks noGrp="1"/>
          </p:cNvSpPr>
          <p:nvPr>
            <p:ph type="ftr" sz="quarter" idx="11"/>
          </p:nvPr>
        </p:nvSpPr>
        <p:spPr/>
        <p:txBody>
          <a:bodyPr/>
          <a:lstStyle/>
          <a:p>
            <a:endParaRPr lang="en-US"/>
          </a:p>
        </p:txBody>
      </p:sp>
      <p:sp>
        <p:nvSpPr>
          <p:cNvPr id="9" name="Контейнер за номер на слайда 8">
            <a:extLst>
              <a:ext uri="{FF2B5EF4-FFF2-40B4-BE49-F238E27FC236}">
                <a16:creationId xmlns:a16="http://schemas.microsoft.com/office/drawing/2014/main" id="{AD881CAB-0754-45DC-AE49-D17F2F762498}"/>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34410089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87AE11A0-9068-46EE-9B08-1A48555CFB67}"/>
              </a:ext>
            </a:extLst>
          </p:cNvPr>
          <p:cNvSpPr>
            <a:spLocks noGrp="1"/>
          </p:cNvSpPr>
          <p:nvPr>
            <p:ph type="title"/>
          </p:nvPr>
        </p:nvSpPr>
        <p:spPr/>
        <p:txBody>
          <a:bodyPr/>
          <a:lstStyle/>
          <a:p>
            <a:r>
              <a:rPr lang="bg-BG"/>
              <a:t>Редакт. стил загл. образец</a:t>
            </a:r>
            <a:endParaRPr lang="en-US"/>
          </a:p>
        </p:txBody>
      </p:sp>
      <p:sp>
        <p:nvSpPr>
          <p:cNvPr id="3" name="Контейнер за дата 2">
            <a:extLst>
              <a:ext uri="{FF2B5EF4-FFF2-40B4-BE49-F238E27FC236}">
                <a16:creationId xmlns:a16="http://schemas.microsoft.com/office/drawing/2014/main" id="{18634291-4207-4711-A7FC-FAA209ECC95E}"/>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4" name="Контейнер за долния колонтитул 3">
            <a:extLst>
              <a:ext uri="{FF2B5EF4-FFF2-40B4-BE49-F238E27FC236}">
                <a16:creationId xmlns:a16="http://schemas.microsoft.com/office/drawing/2014/main" id="{4B89D15D-2DC4-40ED-A573-3C3DF561CB2D}"/>
              </a:ext>
            </a:extLst>
          </p:cNvPr>
          <p:cNvSpPr>
            <a:spLocks noGrp="1"/>
          </p:cNvSpPr>
          <p:nvPr>
            <p:ph type="ftr" sz="quarter" idx="11"/>
          </p:nvPr>
        </p:nvSpPr>
        <p:spPr/>
        <p:txBody>
          <a:bodyPr/>
          <a:lstStyle/>
          <a:p>
            <a:endParaRPr lang="en-US"/>
          </a:p>
        </p:txBody>
      </p:sp>
      <p:sp>
        <p:nvSpPr>
          <p:cNvPr id="5" name="Контейнер за номер на слайда 4">
            <a:extLst>
              <a:ext uri="{FF2B5EF4-FFF2-40B4-BE49-F238E27FC236}">
                <a16:creationId xmlns:a16="http://schemas.microsoft.com/office/drawing/2014/main" id="{7B4E179C-FD52-456A-85AE-BDD67B6B0077}"/>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13575477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a:extLst>
              <a:ext uri="{FF2B5EF4-FFF2-40B4-BE49-F238E27FC236}">
                <a16:creationId xmlns:a16="http://schemas.microsoft.com/office/drawing/2014/main" id="{A7D856F0-A28A-4872-9263-7B06993026D3}"/>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3" name="Контейнер за долния колонтитул 2">
            <a:extLst>
              <a:ext uri="{FF2B5EF4-FFF2-40B4-BE49-F238E27FC236}">
                <a16:creationId xmlns:a16="http://schemas.microsoft.com/office/drawing/2014/main" id="{A48522E1-A4DF-4CE7-A7F9-EFD1CBFE687E}"/>
              </a:ext>
            </a:extLst>
          </p:cNvPr>
          <p:cNvSpPr>
            <a:spLocks noGrp="1"/>
          </p:cNvSpPr>
          <p:nvPr>
            <p:ph type="ftr" sz="quarter" idx="11"/>
          </p:nvPr>
        </p:nvSpPr>
        <p:spPr/>
        <p:txBody>
          <a:bodyPr/>
          <a:lstStyle/>
          <a:p>
            <a:endParaRPr lang="en-US"/>
          </a:p>
        </p:txBody>
      </p:sp>
      <p:sp>
        <p:nvSpPr>
          <p:cNvPr id="4" name="Контейнер за номер на слайда 3">
            <a:extLst>
              <a:ext uri="{FF2B5EF4-FFF2-40B4-BE49-F238E27FC236}">
                <a16:creationId xmlns:a16="http://schemas.microsoft.com/office/drawing/2014/main" id="{413A546D-525F-47B4-A11A-914C8E544A7C}"/>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13571335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4332D372-C2E6-4B16-AA1C-910CE851FC34}"/>
              </a:ext>
            </a:extLst>
          </p:cNvPr>
          <p:cNvSpPr>
            <a:spLocks noGrp="1"/>
          </p:cNvSpPr>
          <p:nvPr>
            <p:ph type="title"/>
          </p:nvPr>
        </p:nvSpPr>
        <p:spPr>
          <a:xfrm>
            <a:off x="1259683" y="685800"/>
            <a:ext cx="5898356" cy="2400300"/>
          </a:xfrm>
        </p:spPr>
        <p:txBody>
          <a:bodyPr anchor="b"/>
          <a:lstStyle>
            <a:lvl1pPr>
              <a:defRPr sz="4800"/>
            </a:lvl1pPr>
          </a:lstStyle>
          <a:p>
            <a:r>
              <a:rPr lang="bg-BG"/>
              <a:t>Редакт. стил загл. образец</a:t>
            </a:r>
            <a:endParaRPr lang="en-US"/>
          </a:p>
        </p:txBody>
      </p:sp>
      <p:sp>
        <p:nvSpPr>
          <p:cNvPr id="3" name="Контейнер за съдържание 2">
            <a:extLst>
              <a:ext uri="{FF2B5EF4-FFF2-40B4-BE49-F238E27FC236}">
                <a16:creationId xmlns:a16="http://schemas.microsoft.com/office/drawing/2014/main" id="{A7725538-0016-467E-8B6E-AD88A9752D50}"/>
              </a:ext>
            </a:extLst>
          </p:cNvPr>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US"/>
          </a:p>
        </p:txBody>
      </p:sp>
      <p:sp>
        <p:nvSpPr>
          <p:cNvPr id="4" name="Текстов контейнер 3">
            <a:extLst>
              <a:ext uri="{FF2B5EF4-FFF2-40B4-BE49-F238E27FC236}">
                <a16:creationId xmlns:a16="http://schemas.microsoft.com/office/drawing/2014/main" id="{176961B1-3AD1-428F-B847-971BE8010063}"/>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8EB64F52-6BA1-48A9-94E0-F9D9BB7298B6}"/>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6" name="Контейнер за долния колонтитул 5">
            <a:extLst>
              <a:ext uri="{FF2B5EF4-FFF2-40B4-BE49-F238E27FC236}">
                <a16:creationId xmlns:a16="http://schemas.microsoft.com/office/drawing/2014/main" id="{1927E25B-D1FC-4318-A67A-BD79880E1099}"/>
              </a:ext>
            </a:extLst>
          </p:cNvPr>
          <p:cNvSpPr>
            <a:spLocks noGrp="1"/>
          </p:cNvSpPr>
          <p:nvPr>
            <p:ph type="ftr" sz="quarter" idx="11"/>
          </p:nvPr>
        </p:nvSpPr>
        <p:spPr/>
        <p:txBody>
          <a:bodyPr/>
          <a:lstStyle/>
          <a:p>
            <a:endParaRPr lang="en-US"/>
          </a:p>
        </p:txBody>
      </p:sp>
      <p:sp>
        <p:nvSpPr>
          <p:cNvPr id="7" name="Контейнер за номер на слайда 6">
            <a:extLst>
              <a:ext uri="{FF2B5EF4-FFF2-40B4-BE49-F238E27FC236}">
                <a16:creationId xmlns:a16="http://schemas.microsoft.com/office/drawing/2014/main" id="{6238CA62-390D-42C2-A227-3D592B11394B}"/>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4191512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EFA09746-8F6D-4409-A2AD-D446412092B9}"/>
              </a:ext>
            </a:extLst>
          </p:cNvPr>
          <p:cNvSpPr>
            <a:spLocks noGrp="1"/>
          </p:cNvSpPr>
          <p:nvPr>
            <p:ph type="title"/>
          </p:nvPr>
        </p:nvSpPr>
        <p:spPr>
          <a:xfrm>
            <a:off x="1259683" y="685800"/>
            <a:ext cx="5898356" cy="2400300"/>
          </a:xfrm>
        </p:spPr>
        <p:txBody>
          <a:bodyPr anchor="b"/>
          <a:lstStyle>
            <a:lvl1pPr>
              <a:defRPr sz="4800"/>
            </a:lvl1pPr>
          </a:lstStyle>
          <a:p>
            <a:r>
              <a:rPr lang="bg-BG"/>
              <a:t>Редакт. стил загл. образец</a:t>
            </a:r>
            <a:endParaRPr lang="en-US"/>
          </a:p>
        </p:txBody>
      </p:sp>
      <p:sp>
        <p:nvSpPr>
          <p:cNvPr id="3" name="Контейнер за картина 2">
            <a:extLst>
              <a:ext uri="{FF2B5EF4-FFF2-40B4-BE49-F238E27FC236}">
                <a16:creationId xmlns:a16="http://schemas.microsoft.com/office/drawing/2014/main" id="{9998F813-99A8-4D20-A0F2-B7803E4D2DFD}"/>
              </a:ext>
            </a:extLst>
          </p:cNvPr>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en-US"/>
          </a:p>
        </p:txBody>
      </p:sp>
      <p:sp>
        <p:nvSpPr>
          <p:cNvPr id="4" name="Текстов контейнер 3">
            <a:extLst>
              <a:ext uri="{FF2B5EF4-FFF2-40B4-BE49-F238E27FC236}">
                <a16:creationId xmlns:a16="http://schemas.microsoft.com/office/drawing/2014/main" id="{6C26D23C-230C-4743-AF9C-CE8E86EAE858}"/>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FC78BF50-748B-422A-8581-38F527544BBE}"/>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6" name="Контейнер за долния колонтитул 5">
            <a:extLst>
              <a:ext uri="{FF2B5EF4-FFF2-40B4-BE49-F238E27FC236}">
                <a16:creationId xmlns:a16="http://schemas.microsoft.com/office/drawing/2014/main" id="{1C2C0AD1-DB29-4132-9944-B9B80EB18629}"/>
              </a:ext>
            </a:extLst>
          </p:cNvPr>
          <p:cNvSpPr>
            <a:spLocks noGrp="1"/>
          </p:cNvSpPr>
          <p:nvPr>
            <p:ph type="ftr" sz="quarter" idx="11"/>
          </p:nvPr>
        </p:nvSpPr>
        <p:spPr/>
        <p:txBody>
          <a:bodyPr/>
          <a:lstStyle/>
          <a:p>
            <a:endParaRPr lang="en-US"/>
          </a:p>
        </p:txBody>
      </p:sp>
      <p:sp>
        <p:nvSpPr>
          <p:cNvPr id="7" name="Контейнер за номер на слайда 6">
            <a:extLst>
              <a:ext uri="{FF2B5EF4-FFF2-40B4-BE49-F238E27FC236}">
                <a16:creationId xmlns:a16="http://schemas.microsoft.com/office/drawing/2014/main" id="{7E48866A-73E3-4DD3-8EF9-206B47879A43}"/>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3066460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872C0C40-CF46-42D6-BB04-77B6E46F154B}"/>
              </a:ext>
            </a:extLst>
          </p:cNvPr>
          <p:cNvSpPr>
            <a:spLocks noGrp="1"/>
          </p:cNvSpPr>
          <p:nvPr>
            <p:ph type="title"/>
          </p:nvPr>
        </p:nvSpPr>
        <p:spPr/>
        <p:txBody>
          <a:bodyPr/>
          <a:lstStyle/>
          <a:p>
            <a:r>
              <a:rPr lang="bg-BG"/>
              <a:t>Редакт. стил загл. образец</a:t>
            </a:r>
            <a:endParaRPr lang="en-US"/>
          </a:p>
        </p:txBody>
      </p:sp>
      <p:sp>
        <p:nvSpPr>
          <p:cNvPr id="3" name="Контейнер за вертикален текст 2">
            <a:extLst>
              <a:ext uri="{FF2B5EF4-FFF2-40B4-BE49-F238E27FC236}">
                <a16:creationId xmlns:a16="http://schemas.microsoft.com/office/drawing/2014/main" id="{5C3D2061-09D6-42A5-A6B3-06DA320DCF9F}"/>
              </a:ext>
            </a:extLst>
          </p:cNvPr>
          <p:cNvSpPr>
            <a:spLocks noGrp="1"/>
          </p:cNvSpPr>
          <p:nvPr>
            <p:ph type="body" orient="vert" idx="1"/>
          </p:nvPr>
        </p:nvSpPr>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US"/>
          </a:p>
        </p:txBody>
      </p:sp>
      <p:sp>
        <p:nvSpPr>
          <p:cNvPr id="4" name="Контейнер за дата 3">
            <a:extLst>
              <a:ext uri="{FF2B5EF4-FFF2-40B4-BE49-F238E27FC236}">
                <a16:creationId xmlns:a16="http://schemas.microsoft.com/office/drawing/2014/main" id="{6EF14ECA-2C7B-4A65-B647-19A65E4B2A2A}"/>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5" name="Контейнер за долния колонтитул 4">
            <a:extLst>
              <a:ext uri="{FF2B5EF4-FFF2-40B4-BE49-F238E27FC236}">
                <a16:creationId xmlns:a16="http://schemas.microsoft.com/office/drawing/2014/main" id="{2731A4D5-42E2-473C-9F5F-18B1FB5B0988}"/>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395B71F7-10BF-47AA-A022-0B0C0B2A4331}"/>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16077176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a:extLst>
              <a:ext uri="{FF2B5EF4-FFF2-40B4-BE49-F238E27FC236}">
                <a16:creationId xmlns:a16="http://schemas.microsoft.com/office/drawing/2014/main" id="{0AC77455-F116-43D7-9282-B2E6D67C145B}"/>
              </a:ext>
            </a:extLst>
          </p:cNvPr>
          <p:cNvSpPr>
            <a:spLocks noGrp="1"/>
          </p:cNvSpPr>
          <p:nvPr>
            <p:ph type="title" orient="vert"/>
          </p:nvPr>
        </p:nvSpPr>
        <p:spPr>
          <a:xfrm>
            <a:off x="13087350" y="547688"/>
            <a:ext cx="3943350" cy="8717757"/>
          </a:xfrm>
        </p:spPr>
        <p:txBody>
          <a:bodyPr vert="eaVert"/>
          <a:lstStyle/>
          <a:p>
            <a:r>
              <a:rPr lang="bg-BG"/>
              <a:t>Редакт. стил загл. образец</a:t>
            </a:r>
            <a:endParaRPr lang="en-US"/>
          </a:p>
        </p:txBody>
      </p:sp>
      <p:sp>
        <p:nvSpPr>
          <p:cNvPr id="3" name="Контейнер за вертикален текст 2">
            <a:extLst>
              <a:ext uri="{FF2B5EF4-FFF2-40B4-BE49-F238E27FC236}">
                <a16:creationId xmlns:a16="http://schemas.microsoft.com/office/drawing/2014/main" id="{94A326D3-BC85-40EB-991D-6BD22DC17278}"/>
              </a:ext>
            </a:extLst>
          </p:cNvPr>
          <p:cNvSpPr>
            <a:spLocks noGrp="1"/>
          </p:cNvSpPr>
          <p:nvPr>
            <p:ph type="body" orient="vert" idx="1"/>
          </p:nvPr>
        </p:nvSpPr>
        <p:spPr>
          <a:xfrm>
            <a:off x="1257300" y="547688"/>
            <a:ext cx="11601450" cy="8717757"/>
          </a:xfrm>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US"/>
          </a:p>
        </p:txBody>
      </p:sp>
      <p:sp>
        <p:nvSpPr>
          <p:cNvPr id="4" name="Контейнер за дата 3">
            <a:extLst>
              <a:ext uri="{FF2B5EF4-FFF2-40B4-BE49-F238E27FC236}">
                <a16:creationId xmlns:a16="http://schemas.microsoft.com/office/drawing/2014/main" id="{DE9BAD55-B3E0-4CFF-BBD6-122D23F6C872}"/>
              </a:ext>
            </a:extLst>
          </p:cNvPr>
          <p:cNvSpPr>
            <a:spLocks noGrp="1"/>
          </p:cNvSpPr>
          <p:nvPr>
            <p:ph type="dt" sz="half" idx="10"/>
          </p:nvPr>
        </p:nvSpPr>
        <p:spPr/>
        <p:txBody>
          <a:bodyPr/>
          <a:lstStyle/>
          <a:p>
            <a:fld id="{A95EDD80-EED2-4121-88D3-73D646BE03C2}" type="datetimeFigureOut">
              <a:rPr lang="en-US" smtClean="0"/>
              <a:t>5/14/2026</a:t>
            </a:fld>
            <a:endParaRPr lang="en-US"/>
          </a:p>
        </p:txBody>
      </p:sp>
      <p:sp>
        <p:nvSpPr>
          <p:cNvPr id="5" name="Контейнер за долния колонтитул 4">
            <a:extLst>
              <a:ext uri="{FF2B5EF4-FFF2-40B4-BE49-F238E27FC236}">
                <a16:creationId xmlns:a16="http://schemas.microsoft.com/office/drawing/2014/main" id="{22AF0226-DE1E-457C-B90F-3F1915D04A19}"/>
              </a:ext>
            </a:extLst>
          </p:cNvPr>
          <p:cNvSpPr>
            <a:spLocks noGrp="1"/>
          </p:cNvSpPr>
          <p:nvPr>
            <p:ph type="ftr" sz="quarter" idx="11"/>
          </p:nvPr>
        </p:nvSpPr>
        <p:spPr/>
        <p:txBody>
          <a:bodyPr/>
          <a:lstStyle/>
          <a:p>
            <a:endParaRPr lang="en-US"/>
          </a:p>
        </p:txBody>
      </p:sp>
      <p:sp>
        <p:nvSpPr>
          <p:cNvPr id="6" name="Контейнер за номер на слайда 5">
            <a:extLst>
              <a:ext uri="{FF2B5EF4-FFF2-40B4-BE49-F238E27FC236}">
                <a16:creationId xmlns:a16="http://schemas.microsoft.com/office/drawing/2014/main" id="{3BC7DFF7-2E38-438D-BB28-EC1E66E34B8E}"/>
              </a:ext>
            </a:extLst>
          </p:cNvPr>
          <p:cNvSpPr>
            <a:spLocks noGrp="1"/>
          </p:cNvSpPr>
          <p:nvPr>
            <p:ph type="sldNum" sz="quarter" idx="12"/>
          </p:nvPr>
        </p:nvSpPr>
        <p:spPr/>
        <p:txBody>
          <a:bodyPr/>
          <a:lstStyle/>
          <a:p>
            <a:fld id="{AADFF394-A414-46D9-B36F-7E3C185774C4}" type="slidenum">
              <a:rPr lang="en-US" smtClean="0"/>
              <a:t>‹#›</a:t>
            </a:fld>
            <a:endParaRPr lang="en-US"/>
          </a:p>
        </p:txBody>
      </p:sp>
    </p:spTree>
    <p:extLst>
      <p:ext uri="{BB962C8B-B14F-4D97-AF65-F5344CB8AC3E}">
        <p14:creationId xmlns:p14="http://schemas.microsoft.com/office/powerpoint/2010/main" val="1428852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Контейнер за заглавие 1">
            <a:extLst>
              <a:ext uri="{FF2B5EF4-FFF2-40B4-BE49-F238E27FC236}">
                <a16:creationId xmlns:a16="http://schemas.microsoft.com/office/drawing/2014/main" id="{022AE676-1DD4-49B9-957E-14F4F537F799}"/>
              </a:ext>
            </a:extLst>
          </p:cNvPr>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bg-BG"/>
              <a:t>Başlık stilini düzenle</a:t>
            </a:r>
          </a:p>
        </p:txBody>
      </p:sp>
      <p:sp>
        <p:nvSpPr>
          <p:cNvPr id="3" name="Текстов контейнер 2">
            <a:extLst>
              <a:ext uri="{FF2B5EF4-FFF2-40B4-BE49-F238E27FC236}">
                <a16:creationId xmlns:a16="http://schemas.microsoft.com/office/drawing/2014/main" id="{62D9AE70-E6A2-476E-8F53-6BB7D2FC3BDE}"/>
              </a:ext>
            </a:extLst>
          </p:cNvPr>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bg-BG"/>
              <a:t>Örnekteki metin stillerini düzenlemek için tıklayın</a:t>
            </a:r>
          </a:p>
          <a:p>
            <a:pPr lvl="1"/>
            <a:r>
              <a:rPr lang="bg-BG"/>
              <a:t>İkinci seviye</a:t>
            </a:r>
          </a:p>
          <a:p>
            <a:pPr lvl="2"/>
            <a:r>
              <a:rPr lang="bg-BG"/>
              <a:t>Üçüncü seviye</a:t>
            </a:r>
          </a:p>
          <a:p>
            <a:pPr lvl="3"/>
            <a:r>
              <a:rPr lang="bg-BG"/>
              <a:t>Dördüncü seviye</a:t>
            </a:r>
          </a:p>
          <a:p>
            <a:pPr lvl="4"/>
            <a:r>
              <a:rPr lang="bg-BG"/>
              <a:t>Beşinci seviye</a:t>
            </a:r>
          </a:p>
        </p:txBody>
      </p:sp>
      <p:sp>
        <p:nvSpPr>
          <p:cNvPr id="4" name="Контейнер за дата 3">
            <a:extLst>
              <a:ext uri="{FF2B5EF4-FFF2-40B4-BE49-F238E27FC236}">
                <a16:creationId xmlns:a16="http://schemas.microsoft.com/office/drawing/2014/main" id="{1B1BC461-0486-4291-AD00-B724D07753BA}"/>
              </a:ext>
            </a:extLst>
          </p:cNvPr>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1D8BD707-D9CF-40AE-B4C6-C98DA3205C09}" type="datetimeFigureOut">
              <a:rPr lang="en-US" smtClean="0"/>
              <a:t>5/14/2026</a:t>
            </a:fld>
            <a:endParaRPr lang="en-US"/>
          </a:p>
        </p:txBody>
      </p:sp>
      <p:sp>
        <p:nvSpPr>
          <p:cNvPr id="5" name="Контейнер за долния колонтитул 4">
            <a:extLst>
              <a:ext uri="{FF2B5EF4-FFF2-40B4-BE49-F238E27FC236}">
                <a16:creationId xmlns:a16="http://schemas.microsoft.com/office/drawing/2014/main" id="{61C7192E-E5DA-4C32-965B-3537D31B6538}"/>
              </a:ext>
            </a:extLst>
          </p:cNvPr>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US"/>
          </a:p>
        </p:txBody>
      </p:sp>
      <p:sp>
        <p:nvSpPr>
          <p:cNvPr id="6" name="Контейнер за номер на слайда 5">
            <a:extLst>
              <a:ext uri="{FF2B5EF4-FFF2-40B4-BE49-F238E27FC236}">
                <a16:creationId xmlns:a16="http://schemas.microsoft.com/office/drawing/2014/main" id="{C1D3C796-9FDB-4EBD-BB51-F62608105222}"/>
              </a:ext>
            </a:extLst>
          </p:cNvPr>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B6F15528-21DE-4FAA-801E-634DDDAF4B2B}" type="slidenum">
              <a:rPr lang="en-US" smtClean="0"/>
              <a:t>‹#›</a:t>
            </a:fld>
            <a:endParaRPr lang="en-US"/>
          </a:p>
        </p:txBody>
      </p:sp>
    </p:spTree>
    <p:extLst>
      <p:ext uri="{BB962C8B-B14F-4D97-AF65-F5344CB8AC3E}">
        <p14:creationId xmlns:p14="http://schemas.microsoft.com/office/powerpoint/2010/main" val="33464755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gallery dir="l"/>
      </p:transition>
    </mc:Choice>
    <mc:Fallback xmlns:a16="http://schemas.microsoft.com/office/drawing/2014/main" xmlns="">
      <p:transition spd="slow">
        <p:fade/>
      </p:transition>
    </mc:Fallback>
  </mc:AlternateConten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bg-BG"/>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Контейнер за заглавие 1">
            <a:extLst>
              <a:ext uri="{FF2B5EF4-FFF2-40B4-BE49-F238E27FC236}">
                <a16:creationId xmlns:a16="http://schemas.microsoft.com/office/drawing/2014/main" id="{97932F2C-3145-4FF9-8ADF-544571E7EDC2}"/>
              </a:ext>
            </a:extLst>
          </p:cNvPr>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bg-BG"/>
              <a:t>Başlık stilini düzenle</a:t>
            </a:r>
            <a:endParaRPr lang="en-US"/>
          </a:p>
        </p:txBody>
      </p:sp>
      <p:sp>
        <p:nvSpPr>
          <p:cNvPr id="3" name="Текстов контейнер 2">
            <a:extLst>
              <a:ext uri="{FF2B5EF4-FFF2-40B4-BE49-F238E27FC236}">
                <a16:creationId xmlns:a16="http://schemas.microsoft.com/office/drawing/2014/main" id="{BCE5DF05-ED64-49DC-AB00-359A8A3FF3B6}"/>
              </a:ext>
            </a:extLst>
          </p:cNvPr>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bg-BG"/>
              <a:t>Örnekteki metin stillerini düzenlemek için tıklayın</a:t>
            </a:r>
          </a:p>
          <a:p>
            <a:pPr lvl="1"/>
            <a:r>
              <a:rPr lang="bg-BG"/>
              <a:t>İkinci seviye</a:t>
            </a:r>
          </a:p>
          <a:p>
            <a:pPr lvl="2"/>
            <a:r>
              <a:rPr lang="bg-BG"/>
              <a:t>Üçüncü seviye</a:t>
            </a:r>
          </a:p>
          <a:p>
            <a:pPr lvl="3"/>
            <a:r>
              <a:rPr lang="bg-BG"/>
              <a:t>Dördüncü seviye</a:t>
            </a:r>
          </a:p>
          <a:p>
            <a:pPr lvl="4"/>
            <a:r>
              <a:rPr lang="bg-BG"/>
              <a:t>Beşinci seviye</a:t>
            </a:r>
            <a:endParaRPr lang="en-US"/>
          </a:p>
        </p:txBody>
      </p:sp>
      <p:sp>
        <p:nvSpPr>
          <p:cNvPr id="4" name="Контейнер за дата 3">
            <a:extLst>
              <a:ext uri="{FF2B5EF4-FFF2-40B4-BE49-F238E27FC236}">
                <a16:creationId xmlns:a16="http://schemas.microsoft.com/office/drawing/2014/main" id="{30CE8E45-F27E-49D2-A909-88734ACC84FC}"/>
              </a:ext>
            </a:extLst>
          </p:cNvPr>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A95EDD80-EED2-4121-88D3-73D646BE03C2}" type="datetimeFigureOut">
              <a:rPr lang="en-US" smtClean="0"/>
              <a:t>5/14/2026</a:t>
            </a:fld>
            <a:endParaRPr lang="en-US"/>
          </a:p>
        </p:txBody>
      </p:sp>
      <p:sp>
        <p:nvSpPr>
          <p:cNvPr id="5" name="Контейнер за долния колонтитул 4">
            <a:extLst>
              <a:ext uri="{FF2B5EF4-FFF2-40B4-BE49-F238E27FC236}">
                <a16:creationId xmlns:a16="http://schemas.microsoft.com/office/drawing/2014/main" id="{E4B1B60B-D25B-421B-B24D-64411E667203}"/>
              </a:ext>
            </a:extLst>
          </p:cNvPr>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US"/>
          </a:p>
        </p:txBody>
      </p:sp>
      <p:sp>
        <p:nvSpPr>
          <p:cNvPr id="6" name="Контейнер за номер на слайда 5">
            <a:extLst>
              <a:ext uri="{FF2B5EF4-FFF2-40B4-BE49-F238E27FC236}">
                <a16:creationId xmlns:a16="http://schemas.microsoft.com/office/drawing/2014/main" id="{C5878A7F-E273-4680-8F69-E7B0BD410726}"/>
              </a:ext>
            </a:extLst>
          </p:cNvPr>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AADFF394-A414-46D9-B36F-7E3C185774C4}" type="slidenum">
              <a:rPr lang="en-US" smtClean="0"/>
              <a:t>‹#›</a:t>
            </a:fld>
            <a:endParaRPr lang="en-US"/>
          </a:p>
        </p:txBody>
      </p:sp>
    </p:spTree>
    <p:extLst>
      <p:ext uri="{BB962C8B-B14F-4D97-AF65-F5344CB8AC3E}">
        <p14:creationId xmlns:p14="http://schemas.microsoft.com/office/powerpoint/2010/main" val="421824725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oleObject" Target="../embeddings/oleObject1.bin"/><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sv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6.xml"/><Relationship Id="rId4" Type="http://schemas.openxmlformats.org/officeDocument/2006/relationships/image" Target="../media/image47.jpg"/></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Svishtov Teknoloji Parkı tanıtımı">
            <a:extLst>
              <a:ext uri="{FF2B5EF4-FFF2-40B4-BE49-F238E27FC236}">
                <a16:creationId xmlns:a16="http://schemas.microsoft.com/office/drawing/2014/main" id="{9C5EA0C9-75BB-736D-B805-612AC08126B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id="{73C64429-D962-9BE9-58A1-022081C54927}"/>
              </a:ext>
            </a:extLst>
          </p:cNvPr>
          <p:cNvPicPr>
            <a:picLocks noChangeAspect="1"/>
          </p:cNvPicPr>
          <p:nvPr/>
        </p:nvPicPr>
        <p:blipFill>
          <a:blip r:embed="rId2"/>
          <a:stretch>
            <a:fillRect/>
          </a:stretch>
        </p:blipFill>
        <p:spPr>
          <a:xfrm>
            <a:off x="0" y="0"/>
            <a:ext cx="18288000" cy="10292469"/>
          </a:xfrm>
          <a:prstGeom prst="rect">
            <a:avLst/>
          </a:prstGeom>
        </p:spPr>
      </p:pic>
    </p:spTree>
    <p:extLst>
      <p:ext uri="{BB962C8B-B14F-4D97-AF65-F5344CB8AC3E}">
        <p14:creationId xmlns:p14="http://schemas.microsoft.com/office/powerpoint/2010/main" val="855841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 y="2171700"/>
            <a:ext cx="18288000" cy="1107996"/>
          </a:xfrm>
          <a:prstGeom prst="rect">
            <a:avLst/>
          </a:prstGeom>
        </p:spPr>
        <p:txBody>
          <a:bodyPr wrap="square" lIns="0" tIns="0" rIns="0" bIns="0" rtlCol="0" anchor="t">
            <a:spAutoFit/>
          </a:bodyPr>
          <a:lstStyle/>
          <a:p>
            <a:pPr algn="ctr">
              <a:spcBef>
                <a:spcPct val="0"/>
              </a:spcBef>
            </a:pPr>
            <a:r>
              <a:rPr lang="en-US" sz="24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“SVISHTOV ENDÜSTRİYEL TEKNOLOJİ PARKI”, </a:t>
            </a:r>
            <a:r>
              <a:rPr lang="en-US" sz="2400" b="1" u="sng"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ONAYLANAN VE FİNANSE EDİLEN </a:t>
            </a:r>
            <a:r>
              <a:rPr lang="bg-BG" sz="2400" b="1" u="sng"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TOPLAM 11 PROJENİN</a:t>
            </a:r>
            <a:r>
              <a:rPr lang="en-US" sz="2400" b="1" u="sng"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 İLK 3’Ü ARASINDA</a:t>
            </a:r>
            <a:r>
              <a:rPr lang="bg-BG" sz="2400" b="1" u="sng"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 YER ALIYOR</a:t>
            </a:r>
            <a:r>
              <a:rPr lang="en-US" sz="2400" b="1" u="sng"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 </a:t>
            </a:r>
          </a:p>
          <a:p>
            <a:pPr algn="ctr">
              <a:spcBef>
                <a:spcPct val="0"/>
              </a:spcBef>
            </a:pPr>
            <a:r>
              <a:rPr lang="en-US" sz="24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“ENDÜSTRİYEL BÖLGELERİN, </a:t>
            </a:r>
            <a:endParaRPr lang="bg-BG" sz="24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endParaRPr>
          </a:p>
          <a:p>
            <a:pPr algn="ctr">
              <a:spcBef>
                <a:spcPct val="0"/>
              </a:spcBef>
            </a:pPr>
            <a:r>
              <a:rPr lang="en-US" sz="24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PARKLAR VE BENZER ALANLARIN GELİŞİMİ VE YATIRIM ÇEKME"</a:t>
            </a:r>
            <a:r>
              <a:rPr lang="bg-BG" sz="24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 </a:t>
            </a:r>
          </a:p>
        </p:txBody>
      </p:sp>
      <p:graphicFrame>
        <p:nvGraphicFramePr>
          <p:cNvPr id="16" name="Таблица 15">
            <a:extLst>
              <a:ext uri="{FF2B5EF4-FFF2-40B4-BE49-F238E27FC236}">
                <a16:creationId xmlns:a16="http://schemas.microsoft.com/office/drawing/2014/main" id="{CBEE9B38-B0B9-4C84-BAE8-19D9947C3EC0}"/>
              </a:ext>
            </a:extLst>
          </p:cNvPr>
          <p:cNvGraphicFramePr>
            <a:graphicFrameLocks noGrp="1"/>
          </p:cNvGraphicFramePr>
          <p:nvPr>
            <p:extLst>
              <p:ext uri="{D42A27DB-BD31-4B8C-83A1-F6EECF244321}">
                <p14:modId xmlns:p14="http://schemas.microsoft.com/office/powerpoint/2010/main" val="4294026061"/>
              </p:ext>
            </p:extLst>
          </p:nvPr>
        </p:nvGraphicFramePr>
        <p:xfrm>
          <a:off x="1821406" y="3355896"/>
          <a:ext cx="14645187" cy="5280981"/>
        </p:xfrm>
        <a:graphic>
          <a:graphicData uri="http://schemas.openxmlformats.org/drawingml/2006/table">
            <a:tbl>
              <a:tblPr firstRow="1" firstCol="1" bandRow="1">
                <a:tableStyleId>{5C22544A-7EE6-4342-B048-85BDC9FD1C3A}</a:tableStyleId>
              </a:tblPr>
              <a:tblGrid>
                <a:gridCol w="1649349">
                  <a:extLst>
                    <a:ext uri="{9D8B030D-6E8A-4147-A177-3AD203B41FA5}">
                      <a16:colId xmlns:a16="http://schemas.microsoft.com/office/drawing/2014/main" val="36893937"/>
                    </a:ext>
                  </a:extLst>
                </a:gridCol>
                <a:gridCol w="1604585">
                  <a:extLst>
                    <a:ext uri="{9D8B030D-6E8A-4147-A177-3AD203B41FA5}">
                      <a16:colId xmlns:a16="http://schemas.microsoft.com/office/drawing/2014/main" val="3937722228"/>
                    </a:ext>
                  </a:extLst>
                </a:gridCol>
                <a:gridCol w="3767300">
                  <a:extLst>
                    <a:ext uri="{9D8B030D-6E8A-4147-A177-3AD203B41FA5}">
                      <a16:colId xmlns:a16="http://schemas.microsoft.com/office/drawing/2014/main" val="3674550279"/>
                    </a:ext>
                  </a:extLst>
                </a:gridCol>
                <a:gridCol w="1205439">
                  <a:extLst>
                    <a:ext uri="{9D8B030D-6E8A-4147-A177-3AD203B41FA5}">
                      <a16:colId xmlns:a16="http://schemas.microsoft.com/office/drawing/2014/main" val="4032824316"/>
                    </a:ext>
                  </a:extLst>
                </a:gridCol>
                <a:gridCol w="1205439">
                  <a:extLst>
                    <a:ext uri="{9D8B030D-6E8A-4147-A177-3AD203B41FA5}">
                      <a16:colId xmlns:a16="http://schemas.microsoft.com/office/drawing/2014/main" val="2159187075"/>
                    </a:ext>
                  </a:extLst>
                </a:gridCol>
                <a:gridCol w="1582139">
                  <a:extLst>
                    <a:ext uri="{9D8B030D-6E8A-4147-A177-3AD203B41FA5}">
                      <a16:colId xmlns:a16="http://schemas.microsoft.com/office/drawing/2014/main" val="2423095906"/>
                    </a:ext>
                  </a:extLst>
                </a:gridCol>
                <a:gridCol w="1656292">
                  <a:extLst>
                    <a:ext uri="{9D8B030D-6E8A-4147-A177-3AD203B41FA5}">
                      <a16:colId xmlns:a16="http://schemas.microsoft.com/office/drawing/2014/main" val="699459952"/>
                    </a:ext>
                  </a:extLst>
                </a:gridCol>
                <a:gridCol w="1974644">
                  <a:extLst>
                    <a:ext uri="{9D8B030D-6E8A-4147-A177-3AD203B41FA5}">
                      <a16:colId xmlns:a16="http://schemas.microsoft.com/office/drawing/2014/main" val="3117310283"/>
                    </a:ext>
                  </a:extLst>
                </a:gridCol>
              </a:tblGrid>
              <a:tr h="877586">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ISM-ISUN'da teklifin kayıt numarası </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nchor="ctr"/>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Adayın adı</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nchor="ctr"/>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Yatırımların gerçekleştirilmesine yönelik teklifin adı</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nchor="ctr"/>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Ortalama sonuç /puan sayısı/</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İşletmenin kategorisi</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Projenin toplam uygun harcamaları</a:t>
                      </a:r>
                    </a:p>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 (BGN) </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Mekanizmadan sağlanan toplam fon miktarı</a:t>
                      </a:r>
                      <a:br>
                        <a:rPr lang="bg-BG" sz="1400">
                          <a:effectLst/>
                          <a:latin typeface="HeliosCond" panose="04000500000000000000" pitchFamily="82" charset="0"/>
                          <a:cs typeface="Times New Roman" panose="02020603050405020304" pitchFamily="18" charset="0"/>
                        </a:rPr>
                      </a:br>
                      <a:r>
                        <a:rPr lang="bg-BG" sz="1400">
                          <a:effectLst/>
                          <a:latin typeface="HeliosCond" panose="04000500000000000000" pitchFamily="82" charset="0"/>
                          <a:cs typeface="Times New Roman" panose="02020603050405020304" pitchFamily="18" charset="0"/>
                        </a:rPr>
                        <a:t>(BGN)</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nchor="ctr"/>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Kendi katkı payının toplam tutarı</a:t>
                      </a:r>
                    </a:p>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(BGN) </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nchor="ctr"/>
                </a:tc>
                <a:extLst>
                  <a:ext uri="{0D108BD9-81ED-4DB2-BD59-A6C34878D82A}">
                    <a16:rowId xmlns:a16="http://schemas.microsoft.com/office/drawing/2014/main" val="2452324530"/>
                  </a:ext>
                </a:extLst>
              </a:tr>
              <a:tr h="1429400">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BG-RRP-3.</a:t>
                      </a:r>
                      <a:r>
                        <a:rPr lang="en-US" sz="1400" dirty="0">
                          <a:effectLst/>
                          <a:latin typeface="HeliosCond" panose="04000500000000000000" pitchFamily="82" charset="0"/>
                          <a:cs typeface="Times New Roman" panose="02020603050405020304" pitchFamily="18" charset="0"/>
                        </a:rPr>
                        <a:t>007-0012</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"LVZ Endüstri Parkı" Ltd.</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Yeniden yapılandırma, rehabilitasyon ve yeni</a:t>
                      </a:r>
                    </a:p>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teknik besleme ve iç altyapı</a:t>
                      </a:r>
                    </a:p>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"LVZ Endüstri Parkı" Ruse şehri, buna</a:t>
                      </a:r>
                    </a:p>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bina stoğunun yenilenmesi</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89</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Büyük</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33 177 335,86</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26 111 216,13</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7 066 119,73</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extLst>
                  <a:ext uri="{0D108BD9-81ED-4DB2-BD59-A6C34878D82A}">
                    <a16:rowId xmlns:a16="http://schemas.microsoft.com/office/drawing/2014/main" val="3043419631"/>
                  </a:ext>
                </a:extLst>
              </a:tr>
              <a:tr h="1543133">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BG-RRP-3.</a:t>
                      </a:r>
                      <a:r>
                        <a:rPr lang="en-US" sz="1400">
                          <a:effectLst/>
                          <a:latin typeface="HeliosCond" panose="04000500000000000000" pitchFamily="82" charset="0"/>
                          <a:cs typeface="Times New Roman" panose="02020603050405020304" pitchFamily="18" charset="0"/>
                        </a:rPr>
                        <a:t>007-0006</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Shumen Endüstri Parkı İşletmecisi Ltd.</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“Shumen Endüstri Parkı A.Ş.’nin</a:t>
                      </a:r>
                    </a:p>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iç teknik altyapıların</a:t>
                      </a:r>
                    </a:p>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endüstriyel park sınırları içindeki</a:t>
                      </a:r>
                    </a:p>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ek yatırımcıların çekilmesi amacıyla</a:t>
                      </a:r>
                    </a:p>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ek yatırımcıların çekilmesi”</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78</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Mikro</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4 525 769,46</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3 620 615,57</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905 153,89</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extLst>
                  <a:ext uri="{0D108BD9-81ED-4DB2-BD59-A6C34878D82A}">
                    <a16:rowId xmlns:a16="http://schemas.microsoft.com/office/drawing/2014/main" val="232312343"/>
                  </a:ext>
                </a:extLst>
              </a:tr>
              <a:tr h="702707">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BG-RRP-3.007-0011</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Endüstriyel Teknoloji Parkı - Svishtov EOOD</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"Tuna Endüstri ve Teknoloji Parkı -</a:t>
                      </a:r>
                    </a:p>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Svishtov"un inşası</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74</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Büyük</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34 551 672,40</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26 916 508,17</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7 635 164,23</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extLst>
                  <a:ext uri="{0D108BD9-81ED-4DB2-BD59-A6C34878D82A}">
                    <a16:rowId xmlns:a16="http://schemas.microsoft.com/office/drawing/2014/main" val="359261598"/>
                  </a:ext>
                </a:extLst>
              </a:tr>
              <a:tr h="702707">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BG-RRP-3.</a:t>
                      </a:r>
                      <a:r>
                        <a:rPr lang="en-US" sz="1400" dirty="0">
                          <a:effectLst/>
                          <a:latin typeface="HeliosCond" panose="04000500000000000000" pitchFamily="82" charset="0"/>
                          <a:cs typeface="Times New Roman" panose="02020603050405020304" pitchFamily="18" charset="0"/>
                        </a:rPr>
                        <a:t>007-0009</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BALKAN A.Ş.</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"Balkan" Endüstri Parkı'nın geliştirilmesi - Lovech şehri</a:t>
                      </a:r>
                    </a:p>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yatırımların çekilmesi</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67</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Ortalama</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29161203,05</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a:effectLst/>
                          <a:latin typeface="HeliosCond" panose="04000500000000000000" pitchFamily="82" charset="0"/>
                          <a:cs typeface="Times New Roman" panose="02020603050405020304" pitchFamily="18" charset="0"/>
                        </a:rPr>
                        <a:t>23328962,44</a:t>
                      </a:r>
                      <a:endParaRPr lang="bg-BG" sz="140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tc>
                  <a:txBody>
                    <a:bodyPr/>
                    <a:lstStyle/>
                    <a:p>
                      <a:pPr algn="l" fontAlgn="auto" hangingPunct="1">
                        <a:lnSpc>
                          <a:spcPct val="107000"/>
                        </a:lnSpc>
                        <a:spcAft>
                          <a:spcPts val="0"/>
                        </a:spcAft>
                      </a:pPr>
                      <a:r>
                        <a:rPr lang="bg-BG" sz="1400" dirty="0">
                          <a:effectLst/>
                          <a:latin typeface="HeliosCond" panose="04000500000000000000" pitchFamily="82" charset="0"/>
                          <a:cs typeface="Times New Roman" panose="02020603050405020304" pitchFamily="18" charset="0"/>
                        </a:rPr>
                        <a:t>5832240,61</a:t>
                      </a:r>
                      <a:endParaRPr lang="bg-BG" sz="1400" dirty="0">
                        <a:effectLst/>
                        <a:latin typeface="HeliosCond" panose="04000500000000000000" pitchFamily="82" charset="0"/>
                        <a:ea typeface="Times New Roman" panose="02020603050405020304" pitchFamily="18" charset="0"/>
                        <a:cs typeface="Times New Roman" panose="02020603050405020304" pitchFamily="18" charset="0"/>
                      </a:endParaRPr>
                    </a:p>
                  </a:txBody>
                  <a:tcPr marL="36110" marR="36110" marT="0" marB="0"/>
                </a:tc>
                <a:extLst>
                  <a:ext uri="{0D108BD9-81ED-4DB2-BD59-A6C34878D82A}">
                    <a16:rowId xmlns:a16="http://schemas.microsoft.com/office/drawing/2014/main" val="2386694196"/>
                  </a:ext>
                </a:extLst>
              </a:tr>
            </a:tbl>
          </a:graphicData>
        </a:graphic>
      </p:graphicFrame>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2"/>
          <p:cNvSpPr txBox="1"/>
          <p:nvPr/>
        </p:nvSpPr>
        <p:spPr>
          <a:xfrm>
            <a:off x="457200" y="3355923"/>
            <a:ext cx="12268200" cy="2000548"/>
          </a:xfrm>
          <a:prstGeom prst="rect">
            <a:avLst/>
          </a:prstGeom>
        </p:spPr>
        <p:txBody>
          <a:bodyPr wrap="square" lIns="0" tIns="0" rIns="0" bIns="0" rtlCol="0" anchor="t">
            <a:spAutoFit/>
          </a:bodyPr>
          <a:lstStyle/>
          <a:p>
            <a:pPr algn="just"/>
            <a:r>
              <a:rPr lang="bg-BG" sz="2600" dirty="0">
                <a:latin typeface="HeliosCond" panose="04000500000000000000" pitchFamily="82" charset="0"/>
                <a:ea typeface="Libra Serif Modern Bold"/>
                <a:cs typeface="Times New Roman" panose="02020603050405020304" pitchFamily="18" charset="0"/>
                <a:sym typeface="Libra Serif Modern Bold"/>
              </a:rPr>
              <a:t>Tuna Endüstri ve Teknoloji Parkı Geliştirme Projesi, , birkaç yıl süren uzun ve zorlu bir idari sürecin sonucudur. Bu süreç, belediye yönetiminin bir dizi faaliyetin gerçekleştirilmesi için tam bir adanmışlık göstermesini gerektirmiş ve bu faaliyetler, önemli ulusal ve uluslararası ortaklıklar ile devlet kurumlarının desteğiyle hayata geçirilmiştir.</a:t>
            </a:r>
            <a:endParaRPr lang="en-US" sz="2600" dirty="0">
              <a:latin typeface="HeliosCond" panose="04000500000000000000" pitchFamily="82" charset="0"/>
              <a:ea typeface="Libra Serif Modern Bold"/>
              <a:cs typeface="Times New Roman" panose="02020603050405020304" pitchFamily="18" charset="0"/>
              <a:sym typeface="Libra Serif Modern Bold"/>
            </a:endParaRPr>
          </a:p>
        </p:txBody>
      </p:sp>
      <p:sp>
        <p:nvSpPr>
          <p:cNvPr id="8" name="TextBox 14">
            <a:extLst>
              <a:ext uri="{FF2B5EF4-FFF2-40B4-BE49-F238E27FC236}">
                <a16:creationId xmlns:a16="http://schemas.microsoft.com/office/drawing/2014/main" id="{A1CA1476-ED03-4A66-A2C4-7F1945A0A313}"/>
              </a:ext>
            </a:extLst>
          </p:cNvPr>
          <p:cNvSpPr txBox="1"/>
          <p:nvPr/>
        </p:nvSpPr>
        <p:spPr>
          <a:xfrm>
            <a:off x="457200" y="2247900"/>
            <a:ext cx="17297400" cy="861774"/>
          </a:xfrm>
          <a:prstGeom prst="rect">
            <a:avLst/>
          </a:prstGeom>
        </p:spPr>
        <p:txBody>
          <a:bodyPr wrap="square" lIns="0" tIns="0" rIns="0" bIns="0" rtlCol="0" anchor="t">
            <a:spAutoFit/>
          </a:bodyPr>
          <a:lstStyle/>
          <a:p>
            <a:pPr algn="ctr"/>
            <a:r>
              <a:rPr lang="bg-BG" sz="2800" b="1" dirty="0">
                <a:latin typeface="HeliosCond" panose="04000500000000000000" pitchFamily="82" charset="0"/>
                <a:cs typeface="Times New Roman" panose="02020603050405020304" pitchFamily="18" charset="0"/>
              </a:rPr>
              <a:t>İDARİ ZORLUKLARDAN </a:t>
            </a:r>
            <a:r>
              <a:rPr lang="ru-RU" sz="2800" b="1" dirty="0">
                <a:latin typeface="HeliosCond" panose="04000500000000000000" pitchFamily="82" charset="0"/>
                <a:cs typeface="Times New Roman" panose="02020603050405020304" pitchFamily="18" charset="0"/>
              </a:rPr>
              <a:t>ENDÜSTRİYEL BAŞARIYA </a:t>
            </a:r>
            <a:r>
              <a:rPr lang="en-US" sz="2800" b="1" dirty="0">
                <a:latin typeface="HeliosCond" panose="04000500000000000000" pitchFamily="82" charset="0"/>
                <a:cs typeface="Times New Roman" panose="02020603050405020304" pitchFamily="18" charset="0"/>
              </a:rPr>
              <a:t>– </a:t>
            </a:r>
            <a:endParaRPr lang="bg-BG" sz="2800" b="1" dirty="0">
              <a:latin typeface="HeliosCond" panose="04000500000000000000" pitchFamily="82" charset="0"/>
              <a:cs typeface="Times New Roman" panose="02020603050405020304" pitchFamily="18" charset="0"/>
            </a:endParaRPr>
          </a:p>
          <a:p>
            <a:pPr algn="ctr"/>
            <a:r>
              <a:rPr lang="bg-BG" sz="2800" b="1" dirty="0">
                <a:latin typeface="HeliosCond" panose="04000500000000000000" pitchFamily="82" charset="0"/>
                <a:cs typeface="Times New Roman" panose="02020603050405020304" pitchFamily="18" charset="0"/>
              </a:rPr>
              <a:t>PROJENİN GERÇEKLEŞTİRİLMESİNE GİDEN UZUN YOL</a:t>
            </a:r>
            <a:endParaRPr lang="ru-RU" sz="2800" dirty="0">
              <a:latin typeface="HeliosCond" panose="04000500000000000000" pitchFamily="82" charset="0"/>
              <a:cs typeface="Times New Roman" panose="02020603050405020304" pitchFamily="18" charset="0"/>
            </a:endParaRPr>
          </a:p>
        </p:txBody>
      </p:sp>
      <p:pic>
        <p:nvPicPr>
          <p:cNvPr id="1028" name="Picture 4" descr="Министърът на иновациите и растежа Росен Карадимов посети Свищов във връзка с изграждането на бъдещия Дунавски индустриален технологичен парк">
            <a:extLst>
              <a:ext uri="{FF2B5EF4-FFF2-40B4-BE49-F238E27FC236}">
                <a16:creationId xmlns:a16="http://schemas.microsoft.com/office/drawing/2014/main" id="{15D26EF8-01D7-4853-B25E-5714C5ED8084}"/>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2000"/>
                    </a14:imgEffect>
                    <a14:imgEffect>
                      <a14:brightnessContrast bright="4000" contrast="14000"/>
                    </a14:imgEffect>
                  </a14:imgLayer>
                </a14:imgProps>
              </a:ext>
              <a:ext uri="{28A0092B-C50C-407E-A947-70E740481C1C}">
                <a14:useLocalDpi xmlns:a14="http://schemas.microsoft.com/office/drawing/2010/main" val="0"/>
              </a:ext>
            </a:extLst>
          </a:blip>
          <a:srcRect t="12089"/>
          <a:stretch/>
        </p:blipFill>
        <p:spPr bwMode="auto">
          <a:xfrm>
            <a:off x="13255030" y="3162300"/>
            <a:ext cx="5032969" cy="278790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Работна среща между „Индустриален технологичен парк – Свищов“ ЕООД и „ЕСО“ ЕАД ">
            <a:extLst>
              <a:ext uri="{FF2B5EF4-FFF2-40B4-BE49-F238E27FC236}">
                <a16:creationId xmlns:a16="http://schemas.microsoft.com/office/drawing/2014/main" id="{50971704-EEDF-4533-B01F-0AA9D9150C29}"/>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1000"/>
                    </a14:imgEffect>
                    <a14:imgEffect>
                      <a14:brightnessContrast bright="1000" contrast="6000"/>
                    </a14:imgEffect>
                  </a14:imgLayer>
                </a14:imgProps>
              </a:ext>
              <a:ext uri="{28A0092B-C50C-407E-A947-70E740481C1C}">
                <a14:useLocalDpi xmlns:a14="http://schemas.microsoft.com/office/drawing/2010/main" val="0"/>
              </a:ext>
            </a:extLst>
          </a:blip>
          <a:srcRect b="12512"/>
          <a:stretch/>
        </p:blipFill>
        <p:spPr bwMode="auto">
          <a:xfrm>
            <a:off x="13255030" y="6057900"/>
            <a:ext cx="5032969" cy="277446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12">
            <a:extLst>
              <a:ext uri="{FF2B5EF4-FFF2-40B4-BE49-F238E27FC236}">
                <a16:creationId xmlns:a16="http://schemas.microsoft.com/office/drawing/2014/main" id="{167805D5-F0D8-461F-A23A-679A531FB36C}"/>
              </a:ext>
            </a:extLst>
          </p:cNvPr>
          <p:cNvSpPr txBox="1"/>
          <p:nvPr/>
        </p:nvSpPr>
        <p:spPr>
          <a:xfrm>
            <a:off x="457200" y="6444860"/>
            <a:ext cx="12268200" cy="2000548"/>
          </a:xfrm>
          <a:prstGeom prst="rect">
            <a:avLst/>
          </a:prstGeom>
        </p:spPr>
        <p:txBody>
          <a:bodyPr wrap="square" lIns="0" tIns="0" rIns="0" bIns="0" rtlCol="0" anchor="t">
            <a:spAutoFit/>
          </a:bodyPr>
          <a:lstStyle/>
          <a:p>
            <a:pPr algn="just"/>
            <a:r>
              <a:rPr lang="bg-BG" sz="2600" dirty="0">
                <a:latin typeface="HeliosCond" panose="04000500000000000000" pitchFamily="82" charset="0"/>
                <a:ea typeface="Libra Serif Modern Bold"/>
                <a:cs typeface="Times New Roman" panose="02020603050405020304" pitchFamily="18" charset="0"/>
                <a:sym typeface="Libra Serif Modern Bold"/>
              </a:rPr>
              <a:t>Bu büyük ölçekli projenin finansmanı, NPVU, PRR ve kendi kaynaklarından sağlanan fonlarla birkaç aşamada gerçekleştirilmektedir. </a:t>
            </a:r>
          </a:p>
          <a:p>
            <a:pPr algn="just"/>
            <a:r>
              <a:rPr lang="bg-BG" sz="2600" dirty="0">
                <a:latin typeface="HeliosCond" panose="04000500000000000000" pitchFamily="82" charset="0"/>
                <a:ea typeface="Libra Serif Modern Bold"/>
                <a:cs typeface="Times New Roman" panose="02020603050405020304" pitchFamily="18" charset="0"/>
                <a:sym typeface="Libra Serif Modern Bold"/>
              </a:rPr>
              <a:t>Bu, ortak çabalarla katma değer üreten, istihdam yaratmak için elverişli bir ortam sağlayan ve tüm belediye sakinleri için daha iyi bir yaşam sunan sürdürülebilir bir ekonomik bölge oluşturulmasına olanak tanıyor.</a:t>
            </a:r>
          </a:p>
        </p:txBody>
      </p:sp>
    </p:spTree>
    <p:extLst>
      <p:ext uri="{BB962C8B-B14F-4D97-AF65-F5344CB8AC3E}">
        <p14:creationId xmlns:p14="http://schemas.microsoft.com/office/powerpoint/2010/main" val="408828083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авоъгълник 7">
            <a:extLst>
              <a:ext uri="{FF2B5EF4-FFF2-40B4-BE49-F238E27FC236}">
                <a16:creationId xmlns:a16="http://schemas.microsoft.com/office/drawing/2014/main" id="{24AB099E-B786-4192-B8EB-1FB01C5AF279}"/>
              </a:ext>
            </a:extLst>
          </p:cNvPr>
          <p:cNvSpPr/>
          <p:nvPr/>
        </p:nvSpPr>
        <p:spPr>
          <a:xfrm>
            <a:off x="495300" y="2933700"/>
            <a:ext cx="17297400" cy="4953023"/>
          </a:xfrm>
          <a:prstGeom prst="rect">
            <a:avLst/>
          </a:prstGeom>
        </p:spPr>
        <p:txBody>
          <a:bodyPr wrap="square">
            <a:spAutoFit/>
          </a:bodyPr>
          <a:lstStyle/>
          <a:p>
            <a:pPr algn="ctr">
              <a:lnSpc>
                <a:spcPct val="115000"/>
              </a:lnSpc>
              <a:spcBef>
                <a:spcPts val="600"/>
              </a:spcBef>
              <a:spcAft>
                <a:spcPts val="600"/>
              </a:spcAft>
            </a:pPr>
            <a:r>
              <a:rPr lang="bg-BG" sz="3600" dirty="0">
                <a:latin typeface="HeliosCond" panose="04000500000000000000" pitchFamily="82" charset="0"/>
                <a:ea typeface="Calibri" panose="020F0502020204030204" pitchFamily="34" charset="0"/>
                <a:cs typeface="Times New Roman" panose="02020603050405020304" pitchFamily="18" charset="0"/>
              </a:rPr>
              <a:t> </a:t>
            </a:r>
            <a:r>
              <a:rPr lang="bg-BG" sz="3600" b="1" dirty="0">
                <a:latin typeface="HeliosCond" panose="04000500000000000000" pitchFamily="82" charset="0"/>
                <a:ea typeface="Calibri" panose="020F0502020204030204" pitchFamily="34" charset="0"/>
                <a:cs typeface="Times New Roman" panose="02020603050405020304" pitchFamily="18" charset="0"/>
              </a:rPr>
              <a:t>VİZYON</a:t>
            </a:r>
          </a:p>
          <a:p>
            <a:pPr algn="ctr">
              <a:lnSpc>
                <a:spcPct val="115000"/>
              </a:lnSpc>
              <a:spcBef>
                <a:spcPts val="600"/>
              </a:spcBef>
              <a:spcAft>
                <a:spcPts val="600"/>
              </a:spcAft>
            </a:pPr>
            <a:r>
              <a:rPr lang="bg-BG" sz="3600" b="1" dirty="0">
                <a:latin typeface="HeliosCond" panose="04000500000000000000" pitchFamily="82" charset="0"/>
                <a:ea typeface="Calibri" panose="020F0502020204030204" pitchFamily="34" charset="0"/>
                <a:cs typeface="Times New Roman" panose="02020603050405020304" pitchFamily="18" charset="0"/>
              </a:rPr>
              <a:t>"Tuna Endüstri ve Teknoloji Parkı – Svishtov" – "teknolojik gelişme, döngüsel ekonomi ve mesleki gelişim bölgesi"</a:t>
            </a:r>
          </a:p>
          <a:p>
            <a:pPr algn="ctr">
              <a:lnSpc>
                <a:spcPct val="115000"/>
              </a:lnSpc>
              <a:spcBef>
                <a:spcPts val="600"/>
              </a:spcBef>
              <a:spcAft>
                <a:spcPts val="600"/>
              </a:spcAft>
            </a:pPr>
            <a:endParaRPr lang="bg-BG" sz="3600" b="1" dirty="0">
              <a:latin typeface="HeliosCond" panose="04000500000000000000" pitchFamily="82" charset="0"/>
              <a:ea typeface="Calibri" panose="020F0502020204030204" pitchFamily="34" charset="0"/>
              <a:cs typeface="Times New Roman" panose="02020603050405020304" pitchFamily="18" charset="0"/>
            </a:endParaRPr>
          </a:p>
          <a:p>
            <a:pPr algn="just">
              <a:lnSpc>
                <a:spcPct val="115000"/>
              </a:lnSpc>
              <a:spcBef>
                <a:spcPts val="600"/>
              </a:spcBef>
              <a:spcAft>
                <a:spcPts val="600"/>
              </a:spcAft>
            </a:pPr>
            <a:r>
              <a:rPr lang="bg-BG" sz="3600" dirty="0">
                <a:latin typeface="HeliosCond" panose="04000500000000000000" pitchFamily="82" charset="0"/>
                <a:ea typeface="Calibri" panose="020F0502020204030204" pitchFamily="34" charset="0"/>
                <a:cs typeface="Times New Roman" panose="02020603050405020304" pitchFamily="18" charset="0"/>
              </a:rPr>
              <a:t>Vizyon, yeşil politikalar, ileri teknolojiler, döngüsel ekonomi ve işgücü, işyeri ve mesleki gelişim konusundaki çağdaş anlayışlar açısından sosyo-ekonomik kalkınmadaki modern eğilimlere uygundur.</a:t>
            </a:r>
          </a:p>
        </p:txBody>
      </p:sp>
    </p:spTree>
    <p:extLst>
      <p:ext uri="{BB962C8B-B14F-4D97-AF65-F5344CB8AC3E}">
        <p14:creationId xmlns:p14="http://schemas.microsoft.com/office/powerpoint/2010/main" val="171741978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9">
            <a:extLst>
              <a:ext uri="{FF2B5EF4-FFF2-40B4-BE49-F238E27FC236}">
                <a16:creationId xmlns:a16="http://schemas.microsoft.com/office/drawing/2014/main" id="{51536732-B26C-4772-A0DC-8A336C91C2A2}"/>
              </a:ext>
            </a:extLst>
          </p:cNvPr>
          <p:cNvSpPr txBox="1"/>
          <p:nvPr/>
        </p:nvSpPr>
        <p:spPr>
          <a:xfrm>
            <a:off x="381000" y="3162300"/>
            <a:ext cx="17526000" cy="5601533"/>
          </a:xfrm>
          <a:prstGeom prst="rect">
            <a:avLst/>
          </a:prstGeom>
        </p:spPr>
        <p:txBody>
          <a:bodyPr wrap="square" lIns="0" tIns="0" rIns="0" bIns="0" rtlCol="0" anchor="t">
            <a:spAutoFit/>
          </a:bodyPr>
          <a:lstStyle/>
          <a:p>
            <a:pPr algn="ctr"/>
            <a:r>
              <a:rPr lang="bg-BG" sz="2600" b="1" dirty="0">
                <a:latin typeface="HeliosCond" panose="04000500000000000000" pitchFamily="82" charset="0"/>
                <a:ea typeface="Libra Serif Modern Bold"/>
                <a:cs typeface="Times New Roman" panose="02020603050405020304" pitchFamily="18" charset="0"/>
                <a:sym typeface="Libra Serif Modern Bold"/>
              </a:rPr>
              <a:t>PROJE HEDEFLERİ</a:t>
            </a:r>
          </a:p>
          <a:p>
            <a:pPr algn="just"/>
            <a:r>
              <a:rPr lang="bg-BG" sz="2600" b="1" dirty="0">
                <a:latin typeface="HeliosCond" panose="04000500000000000000" pitchFamily="82" charset="0"/>
                <a:ea typeface="Libra Serif Modern Bold"/>
                <a:cs typeface="Times New Roman" panose="02020603050405020304" pitchFamily="18" charset="0"/>
                <a:sym typeface="Libra Serif Modern Bold"/>
              </a:rPr>
              <a:t>PROJENİN GENEL HEDEFİ:</a:t>
            </a:r>
          </a:p>
          <a:p>
            <a:pPr algn="just"/>
            <a:r>
              <a:rPr lang="bg-BG" sz="2600" dirty="0">
                <a:solidFill>
                  <a:srgbClr val="333333"/>
                </a:solidFill>
                <a:latin typeface="HeliosCond" panose="04000500000000000000" pitchFamily="82" charset="0"/>
                <a:cs typeface="Times New Roman" panose="02020603050405020304" pitchFamily="18" charset="0"/>
              </a:rPr>
              <a:t>Proje teklifinin temel amacı, endüstriyel altyapı oluşturulması, yeni ve daha yüksek teknolojili faaliyetlere yatırım yapılması</a:t>
            </a:r>
            <a:r>
              <a:rPr lang="ru-RU" sz="2600" dirty="0">
                <a:solidFill>
                  <a:srgbClr val="333333"/>
                </a:solidFill>
                <a:latin typeface="HeliosCond" panose="04000500000000000000" pitchFamily="82" charset="0"/>
                <a:cs typeface="Times New Roman" panose="02020603050405020304" pitchFamily="18" charset="0"/>
              </a:rPr>
              <a:t>, </a:t>
            </a:r>
            <a:r>
              <a:rPr lang="bg-BG" sz="2600" dirty="0">
                <a:solidFill>
                  <a:srgbClr val="333333"/>
                </a:solidFill>
                <a:latin typeface="HeliosCond" panose="04000500000000000000" pitchFamily="82" charset="0"/>
                <a:cs typeface="Times New Roman" panose="02020603050405020304" pitchFamily="18" charset="0"/>
              </a:rPr>
              <a:t>girişimciliğin desteklenmesi, döngüsel ekonomi ve genç istihdamının teşvik edilmesi yoluyla sürdürülebilir ekonomik büyüme sağlanması, </a:t>
            </a:r>
            <a:r>
              <a:rPr lang="ru-RU" sz="2600" dirty="0">
                <a:solidFill>
                  <a:srgbClr val="333333"/>
                </a:solidFill>
                <a:latin typeface="HeliosCond" panose="04000500000000000000" pitchFamily="82" charset="0"/>
                <a:cs typeface="Times New Roman" panose="02020603050405020304" pitchFamily="18" charset="0"/>
              </a:rPr>
              <a:t>yerel işletmelerde çalışanların</a:t>
            </a:r>
            <a:r>
              <a:rPr lang="bg-BG" sz="2600" dirty="0">
                <a:solidFill>
                  <a:srgbClr val="333333"/>
                </a:solidFill>
                <a:latin typeface="HeliosCond" panose="04000500000000000000" pitchFamily="82" charset="0"/>
                <a:cs typeface="Times New Roman" panose="02020603050405020304" pitchFamily="18" charset="0"/>
              </a:rPr>
              <a:t> bilgi ve becerilerinin artırılmasıdır</a:t>
            </a:r>
            <a:r>
              <a:rPr lang="ru-RU" sz="2600" dirty="0">
                <a:solidFill>
                  <a:srgbClr val="333333"/>
                </a:solidFill>
                <a:latin typeface="HeliosCond" panose="04000500000000000000" pitchFamily="82" charset="0"/>
              </a:rPr>
              <a:t>.</a:t>
            </a:r>
            <a:endParaRPr lang="bg-BG" sz="2600" dirty="0">
              <a:latin typeface="HeliosCond" panose="04000500000000000000" pitchFamily="82" charset="0"/>
              <a:ea typeface="Libra Serif Modern Bold"/>
              <a:cs typeface="Times New Roman" panose="02020603050405020304" pitchFamily="18" charset="0"/>
              <a:sym typeface="Libra Serif Modern Bold"/>
            </a:endParaRPr>
          </a:p>
          <a:p>
            <a:pPr algn="just"/>
            <a:endParaRPr lang="bg-BG" sz="2600" b="1" dirty="0">
              <a:latin typeface="HeliosCond" panose="04000500000000000000" pitchFamily="82" charset="0"/>
              <a:ea typeface="Libra Serif Modern Bold"/>
              <a:cs typeface="Times New Roman" panose="02020603050405020304" pitchFamily="18" charset="0"/>
              <a:sym typeface="Libra Serif Modern Bold"/>
            </a:endParaRPr>
          </a:p>
          <a:p>
            <a:pPr algn="just"/>
            <a:endParaRPr lang="bg-BG" sz="2600" b="1" dirty="0">
              <a:latin typeface="HeliosCond" panose="04000500000000000000" pitchFamily="82" charset="0"/>
              <a:ea typeface="Libra Serif Modern Bold"/>
              <a:cs typeface="Times New Roman" panose="02020603050405020304" pitchFamily="18" charset="0"/>
              <a:sym typeface="Libra Serif Modern Bold"/>
            </a:endParaRPr>
          </a:p>
          <a:p>
            <a:pPr algn="just"/>
            <a:r>
              <a:rPr lang="bg-BG" sz="2600" b="1" dirty="0">
                <a:latin typeface="HeliosCond" panose="04000500000000000000" pitchFamily="82" charset="0"/>
                <a:ea typeface="Libra Serif Modern Bold"/>
                <a:cs typeface="Times New Roman" panose="02020603050405020304" pitchFamily="18" charset="0"/>
                <a:sym typeface="Libra Serif Modern Bold"/>
              </a:rPr>
              <a:t>ÖZEL HEDEFLER:</a:t>
            </a:r>
            <a:endParaRPr lang="bg-BG" sz="2600" dirty="0">
              <a:latin typeface="HeliosCond" panose="04000500000000000000" pitchFamily="82" charset="0"/>
              <a:ea typeface="Libra Serif Modern Bold"/>
              <a:cs typeface="Times New Roman" panose="02020603050405020304" pitchFamily="18" charset="0"/>
              <a:sym typeface="Libra Serif Modern Bold"/>
            </a:endParaRPr>
          </a:p>
          <a:p>
            <a:pPr marL="342900" indent="-342900" algn="just">
              <a:buFont typeface="Arial" panose="020B0604020202020204" pitchFamily="34" charset="0"/>
              <a:buChar char="•"/>
            </a:pPr>
            <a:r>
              <a:rPr lang="bg-BG" sz="2600" dirty="0">
                <a:latin typeface="HeliosCond" panose="04000500000000000000" pitchFamily="82" charset="0"/>
                <a:ea typeface="Libra Serif Modern Bold"/>
                <a:cs typeface="Times New Roman" panose="02020603050405020304" pitchFamily="18" charset="0"/>
                <a:sym typeface="Libra Serif Modern Bold"/>
              </a:rPr>
              <a:t>Yatırım ortamının iyileştirilmesi, yerli ve yabancı yatırımcıların çekilmesi, yeni iş yerlerinin yaratılması ve yerel halkın gelirlerinin artırılması.</a:t>
            </a:r>
          </a:p>
          <a:p>
            <a:pPr marL="342900" indent="-342900" algn="just">
              <a:buFont typeface="Arial" panose="020B0604020202020204" pitchFamily="34" charset="0"/>
              <a:buChar char="•"/>
            </a:pPr>
            <a:r>
              <a:rPr lang="bg-BG" sz="2600" dirty="0">
                <a:latin typeface="HeliosCond" panose="04000500000000000000" pitchFamily="82" charset="0"/>
                <a:ea typeface="Libra Serif Modern Bold"/>
                <a:cs typeface="Times New Roman" panose="02020603050405020304" pitchFamily="18" charset="0"/>
                <a:sym typeface="Libra Serif Modern Bold"/>
              </a:rPr>
              <a:t>Genç istihdamını ve işgücü hareketliliğini teşvik ederek olumsuz demografik eğilimi hafifletmek.</a:t>
            </a:r>
          </a:p>
          <a:p>
            <a:pPr marL="342900" indent="-342900" algn="just">
              <a:buFont typeface="Arial" panose="020B0604020202020204" pitchFamily="34" charset="0"/>
              <a:buChar char="•"/>
            </a:pPr>
            <a:r>
              <a:rPr lang="bg-BG" sz="2600" dirty="0">
                <a:latin typeface="HeliosCond" panose="04000500000000000000" pitchFamily="82" charset="0"/>
                <a:ea typeface="Libra Serif Modern Bold"/>
                <a:cs typeface="Times New Roman" panose="02020603050405020304" pitchFamily="18" charset="0"/>
                <a:sym typeface="Libra Serif Modern Bold"/>
              </a:rPr>
              <a:t>İş dünyası ile eğitim kurumları (orta ve yüksek öğretim kurumları) arasındaki faaliyetlerin entegre edilmesi; buna, işletmelerdeki insan kaynaklarının geliştirilmesine yönelik çeşitli türlerdeki </a:t>
            </a:r>
            <a:r>
              <a:rPr lang="bg-BG" sz="2600" dirty="0" err="1">
                <a:latin typeface="HeliosCond" panose="04000500000000000000" pitchFamily="82" charset="0"/>
                <a:ea typeface="Libra Serif Modern Bold"/>
                <a:cs typeface="Times New Roman" panose="02020603050405020304" pitchFamily="18" charset="0"/>
                <a:sym typeface="Libra Serif Modern Bold"/>
              </a:rPr>
              <a:t>ikili </a:t>
            </a:r>
            <a:r>
              <a:rPr lang="bg-BG" sz="2600" dirty="0">
                <a:latin typeface="HeliosCond" panose="04000500000000000000" pitchFamily="82" charset="0"/>
                <a:ea typeface="Libra Serif Modern Bold"/>
                <a:cs typeface="Times New Roman" panose="02020603050405020304" pitchFamily="18" charset="0"/>
                <a:sym typeface="Libra Serif Modern Bold"/>
              </a:rPr>
              <a:t>eğitim ve staj programları da dahildir.</a:t>
            </a:r>
          </a:p>
        </p:txBody>
      </p:sp>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6"/>
          <p:cNvSpPr txBox="1"/>
          <p:nvPr/>
        </p:nvSpPr>
        <p:spPr>
          <a:xfrm>
            <a:off x="6541740" y="1928340"/>
            <a:ext cx="5204520" cy="783484"/>
          </a:xfrm>
          <a:prstGeom prst="rect">
            <a:avLst/>
          </a:prstGeom>
        </p:spPr>
        <p:txBody>
          <a:bodyPr lIns="0" tIns="0" rIns="0" bIns="0" rtlCol="0" anchor="t">
            <a:spAutoFit/>
          </a:bodyPr>
          <a:lstStyle/>
          <a:p>
            <a:pPr algn="ctr">
              <a:lnSpc>
                <a:spcPts val="7279"/>
              </a:lnSpc>
            </a:pPr>
            <a:r>
              <a:rPr lang="en-US" sz="3200" b="1" dirty="0">
                <a:solidFill>
                  <a:schemeClr val="tx2">
                    <a:lumMod val="50000"/>
                  </a:schemeClr>
                </a:solidFill>
                <a:latin typeface="HeliosCond" panose="04000500000000000000" pitchFamily="82" charset="0"/>
                <a:ea typeface="Gungsuh" panose="02030600000101010101" pitchFamily="18" charset="-127"/>
                <a:cs typeface="Times New Roman" panose="02020603050405020304" pitchFamily="18" charset="0"/>
                <a:sym typeface="Libra Serif Modern Bold"/>
              </a:rPr>
              <a:t>BİZİMLE BİRLİKTE </a:t>
            </a:r>
          </a:p>
        </p:txBody>
      </p:sp>
      <p:pic>
        <p:nvPicPr>
          <p:cNvPr id="27" name="Picture 26">
            <a:extLst>
              <a:ext uri="{FF2B5EF4-FFF2-40B4-BE49-F238E27FC236}">
                <a16:creationId xmlns:a16="http://schemas.microsoft.com/office/drawing/2014/main" id="{8D8835A3-5E29-433D-529E-00C74D3F6A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61507" y="2639096"/>
            <a:ext cx="3364494" cy="1118999"/>
          </a:xfrm>
          <a:prstGeom prst="rect">
            <a:avLst/>
          </a:prstGeom>
        </p:spPr>
      </p:pic>
      <p:pic>
        <p:nvPicPr>
          <p:cNvPr id="28" name="Картина 2">
            <a:extLst>
              <a:ext uri="{FF2B5EF4-FFF2-40B4-BE49-F238E27FC236}">
                <a16:creationId xmlns:a16="http://schemas.microsoft.com/office/drawing/2014/main" id="{08024628-BB98-4FFE-AA4C-608B039078B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903" t="15275" r="18331"/>
          <a:stretch/>
        </p:blipFill>
        <p:spPr>
          <a:xfrm>
            <a:off x="11087834" y="2639096"/>
            <a:ext cx="1752600" cy="1590004"/>
          </a:xfrm>
          <a:prstGeom prst="rect">
            <a:avLst/>
          </a:prstGeom>
        </p:spPr>
      </p:pic>
      <p:pic>
        <p:nvPicPr>
          <p:cNvPr id="29" name="Картина 4">
            <a:extLst>
              <a:ext uri="{FF2B5EF4-FFF2-40B4-BE49-F238E27FC236}">
                <a16:creationId xmlns:a16="http://schemas.microsoft.com/office/drawing/2014/main" id="{42108921-4DF4-4CEF-84CA-4335C4B5F4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25200" y="4914900"/>
            <a:ext cx="2030429" cy="1697572"/>
          </a:xfrm>
          <a:prstGeom prst="rect">
            <a:avLst/>
          </a:prstGeom>
        </p:spPr>
      </p:pic>
      <p:pic>
        <p:nvPicPr>
          <p:cNvPr id="1026" name="Picture 2" descr="Фонд ФЛАГ възстановява плащанията по текущи договори за кредит, свързани с  проекти по ОП &quot;Околна среда&quot; - От деня - БНР Новини">
            <a:extLst>
              <a:ext uri="{FF2B5EF4-FFF2-40B4-BE49-F238E27FC236}">
                <a16:creationId xmlns:a16="http://schemas.microsoft.com/office/drawing/2014/main" id="{CE6783C5-BAB7-1877-4251-79288BEA0C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61507" y="5531271"/>
            <a:ext cx="3364494" cy="1593429"/>
          </a:xfrm>
          <a:prstGeom prst="rect">
            <a:avLst/>
          </a:prstGeom>
          <a:noFill/>
          <a:extLst>
            <a:ext uri="{909E8E84-426E-40DD-AFC4-6F175D3DCCD1}">
              <a14:hiddenFill xmlns:a14="http://schemas.microsoft.com/office/drawing/2010/main">
                <a:solidFill>
                  <a:srgbClr val="FFFFFF"/>
                </a:solidFill>
              </a14:hiddenFill>
            </a:ext>
          </a:extLst>
        </p:spPr>
      </p:pic>
      <p:sp>
        <p:nvSpPr>
          <p:cNvPr id="30" name="Контейнер за съдържание 17">
            <a:extLst>
              <a:ext uri="{FF2B5EF4-FFF2-40B4-BE49-F238E27FC236}">
                <a16:creationId xmlns:a16="http://schemas.microsoft.com/office/drawing/2014/main" id="{04B400C8-EFD5-9372-3057-0BA2B31447DF}"/>
              </a:ext>
            </a:extLst>
          </p:cNvPr>
          <p:cNvSpPr txBox="1">
            <a:spLocks/>
          </p:cNvSpPr>
          <p:nvPr/>
        </p:nvSpPr>
        <p:spPr>
          <a:xfrm>
            <a:off x="533399" y="3009900"/>
            <a:ext cx="9829801" cy="5495423"/>
          </a:xfrm>
          <a:prstGeom prst="rect">
            <a:avLst/>
          </a:prstGeom>
        </p:spPr>
        <p:txBody>
          <a:bodyPr vert="horz" lIns="91440" tIns="45720" rIns="91440" bIns="45720" rtlCol="0">
            <a:noAutofit/>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0" indent="0" algn="just">
              <a:lnSpc>
                <a:spcPct val="120000"/>
              </a:lnSpc>
              <a:spcBef>
                <a:spcPts val="0"/>
              </a:spcBef>
              <a:buFont typeface="Arial" panose="020B0604020202020204" pitchFamily="34" charset="0"/>
              <a:buNone/>
            </a:pPr>
            <a:r>
              <a:rPr lang="ru-RU" sz="2400" dirty="0">
                <a:latin typeface="HeliosCond" panose="04000500000000000000" pitchFamily="82" charset="0"/>
                <a:ea typeface="Libra Serif Modern Bold"/>
                <a:cs typeface="Times New Roman" panose="02020603050405020304" pitchFamily="18" charset="0"/>
                <a:sym typeface="Libra Serif Modern Bold"/>
              </a:rPr>
              <a:t>Proje kapsamında belirlenen faaliyetlerin hazırlık ve uygulama aşamalarında, </a:t>
            </a:r>
            <a:r>
              <a:rPr lang="ru-RU" sz="2400" b="1" dirty="0">
                <a:latin typeface="HeliosCond" panose="04000500000000000000" pitchFamily="82" charset="0"/>
                <a:ea typeface="Libra Serif Modern Bold"/>
                <a:cs typeface="Times New Roman" panose="02020603050405020304" pitchFamily="18" charset="0"/>
                <a:sym typeface="Libra Serif Modern Bold"/>
              </a:rPr>
              <a:t>stratejik ortaklarımızla</a:t>
            </a:r>
            <a:r>
              <a:rPr lang="ru-RU" sz="2400" dirty="0">
                <a:latin typeface="HeliosCond" panose="04000500000000000000" pitchFamily="82" charset="0"/>
                <a:ea typeface="Libra Serif Modern Bold"/>
                <a:cs typeface="Times New Roman" panose="02020603050405020304" pitchFamily="18" charset="0"/>
                <a:sym typeface="Libra Serif Modern Bold"/>
              </a:rPr>
              <a:t> birlikte zorlu bir yol kat ediyoruz:</a:t>
            </a:r>
          </a:p>
          <a:p>
            <a:pPr marL="0" indent="0" algn="just">
              <a:lnSpc>
                <a:spcPct val="120000"/>
              </a:lnSpc>
              <a:spcBef>
                <a:spcPts val="0"/>
              </a:spcBef>
              <a:buFont typeface="Arial" panose="020B0604020202020204" pitchFamily="34" charset="0"/>
              <a:buNone/>
            </a:pPr>
            <a:r>
              <a:rPr lang="ru-RU" sz="2400" dirty="0">
                <a:latin typeface="HeliosCond" panose="04000500000000000000" pitchFamily="82" charset="0"/>
                <a:ea typeface="Libra Serif Modern Bold"/>
                <a:cs typeface="Times New Roman" panose="02020603050405020304" pitchFamily="18" charset="0"/>
                <a:sym typeface="Libra Serif Modern Bold"/>
              </a:rPr>
              <a:t>Bulgaristan-Türkiye Ticaret ve Sanayi Odası;</a:t>
            </a:r>
          </a:p>
          <a:p>
            <a:pPr marL="0" indent="0" algn="just">
              <a:lnSpc>
                <a:spcPct val="120000"/>
              </a:lnSpc>
              <a:spcBef>
                <a:spcPts val="0"/>
              </a:spcBef>
              <a:buFont typeface="Arial" panose="020B0604020202020204" pitchFamily="34" charset="0"/>
              <a:buNone/>
            </a:pPr>
            <a:r>
              <a:rPr lang="bg-BG" sz="2400" dirty="0">
                <a:latin typeface="HeliosCond" panose="04000500000000000000" pitchFamily="82" charset="0"/>
                <a:ea typeface="Libra Serif Modern Bold"/>
                <a:cs typeface="Times New Roman" panose="02020603050405020304" pitchFamily="18" charset="0"/>
                <a:sym typeface="Libra Serif Modern Bold"/>
              </a:rPr>
              <a:t>Bulgar-Türk-Alman konsorsiyumu </a:t>
            </a:r>
            <a:r>
              <a:rPr lang="en-US" sz="2400" dirty="0">
                <a:latin typeface="HeliosCond" panose="04000500000000000000" pitchFamily="82" charset="0"/>
                <a:ea typeface="Libra Serif Modern Bold"/>
                <a:cs typeface="Times New Roman" panose="02020603050405020304" pitchFamily="18" charset="0"/>
                <a:sym typeface="Libra Serif Modern Bold"/>
              </a:rPr>
              <a:t>“IDEARC </a:t>
            </a:r>
            <a:r>
              <a:rPr lang="bg-BG" sz="2400" dirty="0">
                <a:latin typeface="HeliosCond" panose="04000500000000000000" pitchFamily="82" charset="0"/>
                <a:ea typeface="Libra Serif Modern Bold"/>
                <a:cs typeface="Times New Roman" panose="02020603050405020304" pitchFamily="18" charset="0"/>
                <a:sym typeface="Libra Serif Modern Bold"/>
              </a:rPr>
              <a:t>LTD”;</a:t>
            </a:r>
          </a:p>
          <a:p>
            <a:pPr marL="0" indent="0" algn="just">
              <a:lnSpc>
                <a:spcPct val="120000"/>
              </a:lnSpc>
              <a:spcBef>
                <a:spcPts val="0"/>
              </a:spcBef>
              <a:buFont typeface="Arial" panose="020B0604020202020204" pitchFamily="34" charset="0"/>
              <a:buNone/>
            </a:pPr>
            <a:r>
              <a:rPr lang="bg-BG" sz="2400" dirty="0">
                <a:latin typeface="HeliosCond" panose="04000500000000000000" pitchFamily="82" charset="0"/>
                <a:ea typeface="Libra Serif Modern Bold"/>
                <a:cs typeface="Times New Roman" panose="02020603050405020304" pitchFamily="18" charset="0"/>
                <a:sym typeface="Libra Serif Modern Bold"/>
              </a:rPr>
              <a:t>“PROVIDA” Ltd. Şti.;</a:t>
            </a:r>
            <a:endParaRPr lang="ru-RU" sz="2400" dirty="0">
              <a:latin typeface="HeliosCond" panose="04000500000000000000" pitchFamily="82" charset="0"/>
              <a:ea typeface="Libra Serif Modern Bold"/>
              <a:cs typeface="Times New Roman" panose="02020603050405020304" pitchFamily="18" charset="0"/>
              <a:sym typeface="Libra Serif Modern Bold"/>
            </a:endParaRPr>
          </a:p>
          <a:p>
            <a:pPr marL="0" indent="0" algn="just">
              <a:lnSpc>
                <a:spcPct val="120000"/>
              </a:lnSpc>
              <a:spcBef>
                <a:spcPts val="0"/>
              </a:spcBef>
              <a:buFont typeface="Arial" panose="020B0604020202020204" pitchFamily="34" charset="0"/>
              <a:buNone/>
            </a:pPr>
            <a:r>
              <a:rPr lang="ru-RU" sz="2400" dirty="0">
                <a:latin typeface="HeliosCond" panose="04000500000000000000" pitchFamily="82" charset="0"/>
                <a:ea typeface="Libra Serif Modern Bold"/>
                <a:cs typeface="Times New Roman" panose="02020603050405020304" pitchFamily="18" charset="0"/>
                <a:sym typeface="Libra Serif Modern Bold"/>
              </a:rPr>
              <a:t>Sofia Tech Park; </a:t>
            </a:r>
          </a:p>
          <a:p>
            <a:pPr marL="0" indent="0" algn="just">
              <a:lnSpc>
                <a:spcPct val="120000"/>
              </a:lnSpc>
              <a:spcBef>
                <a:spcPts val="0"/>
              </a:spcBef>
              <a:buFont typeface="Arial" panose="020B0604020202020204" pitchFamily="34" charset="0"/>
              <a:buNone/>
            </a:pPr>
            <a:r>
              <a:rPr lang="ru-RU" sz="2400" dirty="0">
                <a:latin typeface="HeliosCond" panose="04000500000000000000" pitchFamily="82" charset="0"/>
                <a:ea typeface="Libra Serif Modern Bold"/>
                <a:cs typeface="Times New Roman" panose="02020603050405020304" pitchFamily="18" charset="0"/>
                <a:sym typeface="Libra Serif Modern Bold"/>
              </a:rPr>
              <a:t>“FLAG” A.Ş. Fonu;</a:t>
            </a:r>
          </a:p>
          <a:p>
            <a:pPr marL="0" indent="0" algn="just">
              <a:lnSpc>
                <a:spcPct val="120000"/>
              </a:lnSpc>
              <a:spcBef>
                <a:spcPts val="0"/>
              </a:spcBef>
              <a:buFont typeface="Arial" panose="020B0604020202020204" pitchFamily="34" charset="0"/>
              <a:buNone/>
            </a:pPr>
            <a:r>
              <a:rPr lang="ru-RU" sz="2400" dirty="0">
                <a:latin typeface="HeliosCond" panose="04000500000000000000" pitchFamily="82" charset="0"/>
                <a:ea typeface="Libra Serif Modern Bold"/>
                <a:cs typeface="Times New Roman" panose="02020603050405020304" pitchFamily="18" charset="0"/>
                <a:sym typeface="Libra Serif Modern Bold"/>
              </a:rPr>
              <a:t>"Bulgaristan Kalkınma Bankası";</a:t>
            </a:r>
          </a:p>
          <a:p>
            <a:pPr marL="0" indent="0" algn="just">
              <a:lnSpc>
                <a:spcPct val="120000"/>
              </a:lnSpc>
              <a:spcBef>
                <a:spcPts val="0"/>
              </a:spcBef>
              <a:buFont typeface="Arial" panose="020B0604020202020204" pitchFamily="34" charset="0"/>
              <a:buNone/>
            </a:pPr>
            <a:r>
              <a:rPr lang="ru-RU" sz="2400" dirty="0">
                <a:latin typeface="HeliosCond" panose="04000500000000000000" pitchFamily="82" charset="0"/>
                <a:ea typeface="Libra Serif Modern Bold"/>
                <a:cs typeface="Times New Roman" panose="02020603050405020304" pitchFamily="18" charset="0"/>
                <a:sym typeface="Libra Serif Modern Bold"/>
              </a:rPr>
              <a:t>"TEHPARK ENJINERING" Ltd. Şti.;</a:t>
            </a:r>
          </a:p>
          <a:p>
            <a:pPr marL="0" indent="0" algn="just">
              <a:lnSpc>
                <a:spcPct val="120000"/>
              </a:lnSpc>
              <a:spcBef>
                <a:spcPts val="0"/>
              </a:spcBef>
              <a:buFont typeface="Arial" panose="020B0604020202020204" pitchFamily="34" charset="0"/>
              <a:buNone/>
            </a:pPr>
            <a:r>
              <a:rPr lang="ru-RU" sz="2400" dirty="0">
                <a:latin typeface="HeliosCond" panose="04000500000000000000" pitchFamily="82" charset="0"/>
                <a:ea typeface="Libra Serif Modern Bold"/>
                <a:cs typeface="Times New Roman" panose="02020603050405020304" pitchFamily="18" charset="0"/>
                <a:sym typeface="Libra Serif Modern Bold"/>
              </a:rPr>
              <a:t>„Yatırım Tasarımı“ Ltd. Şti., Şumen;</a:t>
            </a:r>
          </a:p>
          <a:p>
            <a:pPr marL="0" indent="0" algn="just">
              <a:lnSpc>
                <a:spcPct val="120000"/>
              </a:lnSpc>
              <a:spcBef>
                <a:spcPts val="0"/>
              </a:spcBef>
              <a:buFont typeface="Arial" panose="020B0604020202020204" pitchFamily="34" charset="0"/>
              <a:buNone/>
            </a:pPr>
            <a:r>
              <a:rPr lang="ru-RU" sz="2400" dirty="0">
                <a:latin typeface="HeliosCond" panose="04000500000000000000" pitchFamily="82" charset="0"/>
                <a:ea typeface="Libra Serif Modern Bold"/>
                <a:cs typeface="Times New Roman" panose="02020603050405020304" pitchFamily="18" charset="0"/>
                <a:sym typeface="Libra Serif Modern Bold"/>
              </a:rPr>
              <a:t>"Geozashchita Pleven" EOOD;</a:t>
            </a:r>
          </a:p>
          <a:p>
            <a:pPr marL="0" indent="0" algn="just">
              <a:lnSpc>
                <a:spcPct val="120000"/>
              </a:lnSpc>
              <a:spcBef>
                <a:spcPts val="0"/>
              </a:spcBef>
              <a:buFont typeface="Arial" panose="020B0604020202020204" pitchFamily="34" charset="0"/>
              <a:buNone/>
            </a:pPr>
            <a:r>
              <a:rPr lang="ru-RU" sz="2400" dirty="0">
                <a:latin typeface="HeliosCond" panose="04000500000000000000" pitchFamily="82" charset="0"/>
                <a:ea typeface="Libra Serif Modern Bold"/>
                <a:cs typeface="Times New Roman" panose="02020603050405020304" pitchFamily="18" charset="0"/>
                <a:sym typeface="Libra Serif Modern Bold"/>
              </a:rPr>
              <a:t>"Vatandaşlara Yakın Avrupa" Merkezi </a:t>
            </a:r>
            <a:r>
              <a:rPr lang="bg-BG" sz="2400" dirty="0">
                <a:latin typeface="HeliosCond" panose="04000500000000000000" pitchFamily="82" charset="0"/>
                <a:ea typeface="Libra Serif Modern Bold"/>
                <a:cs typeface="Times New Roman" panose="02020603050405020304" pitchFamily="18" charset="0"/>
                <a:sym typeface="Libra Serif Modern Bold"/>
              </a:rPr>
              <a:t>ve diğerleri.</a:t>
            </a:r>
          </a:p>
          <a:p>
            <a:pPr marL="0" indent="0" algn="just">
              <a:lnSpc>
                <a:spcPct val="100000"/>
              </a:lnSpc>
              <a:buFont typeface="Arial" panose="020B0604020202020204" pitchFamily="34" charset="0"/>
              <a:buNone/>
            </a:pPr>
            <a:endParaRPr lang="bg-BG" sz="2400" dirty="0">
              <a:latin typeface="HeliosCond" panose="04000500000000000000" pitchFamily="82" charset="0"/>
              <a:ea typeface="Libra Serif Modern Bold"/>
              <a:cs typeface="Times New Roman" panose="02020603050405020304" pitchFamily="18" charset="0"/>
              <a:sym typeface="Libra Serif Modern Bold"/>
            </a:endParaRPr>
          </a:p>
        </p:txBody>
      </p:sp>
      <p:pic>
        <p:nvPicPr>
          <p:cNvPr id="2050" name="Picture 2" descr="ББР - Българска банка за развитие">
            <a:extLst>
              <a:ext uri="{FF2B5EF4-FFF2-40B4-BE49-F238E27FC236}">
                <a16:creationId xmlns:a16="http://schemas.microsoft.com/office/drawing/2014/main" id="{4AB04A54-4ECE-B299-FBDC-8CBE5B9200F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61507" y="4152900"/>
            <a:ext cx="3364494" cy="104878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Геозащита Плевен&quot; ЕООД">
            <a:extLst>
              <a:ext uri="{FF2B5EF4-FFF2-40B4-BE49-F238E27FC236}">
                <a16:creationId xmlns:a16="http://schemas.microsoft.com/office/drawing/2014/main" id="{968CDF6E-AF42-4666-4DF0-59B368EA8E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161506" y="7460866"/>
            <a:ext cx="3364494" cy="95923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За нас » Провида">
            <a:extLst>
              <a:ext uri="{FF2B5EF4-FFF2-40B4-BE49-F238E27FC236}">
                <a16:creationId xmlns:a16="http://schemas.microsoft.com/office/drawing/2014/main" id="{F0441DFB-E004-97D2-C5DA-736ED824C77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896600" y="7124700"/>
            <a:ext cx="2592268" cy="13155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6"/>
          <p:cNvSpPr txBox="1"/>
          <p:nvPr/>
        </p:nvSpPr>
        <p:spPr>
          <a:xfrm>
            <a:off x="6541740" y="1928340"/>
            <a:ext cx="5204520" cy="783484"/>
          </a:xfrm>
          <a:prstGeom prst="rect">
            <a:avLst/>
          </a:prstGeom>
        </p:spPr>
        <p:txBody>
          <a:bodyPr lIns="0" tIns="0" rIns="0" bIns="0" rtlCol="0" anchor="t">
            <a:spAutoFit/>
          </a:bodyPr>
          <a:lstStyle/>
          <a:p>
            <a:pPr algn="ctr">
              <a:lnSpc>
                <a:spcPts val="7279"/>
              </a:lnSpc>
            </a:pPr>
            <a:r>
              <a:rPr lang="en-US" sz="3200" b="1" dirty="0">
                <a:solidFill>
                  <a:schemeClr val="tx2">
                    <a:lumMod val="50000"/>
                  </a:schemeClr>
                </a:solidFill>
                <a:latin typeface="HeliosCond" panose="04000500000000000000" pitchFamily="82" charset="0"/>
                <a:ea typeface="Gungsuh" panose="02030600000101010101" pitchFamily="18" charset="-127"/>
                <a:cs typeface="Times New Roman" panose="02020603050405020304" pitchFamily="18" charset="0"/>
                <a:sym typeface="Libra Serif Modern Bold"/>
              </a:rPr>
              <a:t>BİZİMLE BİRLİKTE </a:t>
            </a:r>
          </a:p>
        </p:txBody>
      </p:sp>
      <p:sp>
        <p:nvSpPr>
          <p:cNvPr id="4" name="TextBox 3">
            <a:extLst>
              <a:ext uri="{FF2B5EF4-FFF2-40B4-BE49-F238E27FC236}">
                <a16:creationId xmlns:a16="http://schemas.microsoft.com/office/drawing/2014/main" id="{A6EC2842-3BBA-00A8-64FB-F77310074D5E}"/>
              </a:ext>
            </a:extLst>
          </p:cNvPr>
          <p:cNvSpPr txBox="1"/>
          <p:nvPr/>
        </p:nvSpPr>
        <p:spPr>
          <a:xfrm>
            <a:off x="722112" y="5524500"/>
            <a:ext cx="16727688" cy="1938992"/>
          </a:xfrm>
          <a:prstGeom prst="rect">
            <a:avLst/>
          </a:prstGeom>
          <a:noFill/>
        </p:spPr>
        <p:txBody>
          <a:bodyPr wrap="square">
            <a:spAutoFit/>
          </a:bodyPr>
          <a:lstStyle/>
          <a:p>
            <a:pPr marL="0" indent="0" algn="just">
              <a:lnSpc>
                <a:spcPct val="100000"/>
              </a:lnSpc>
              <a:buNone/>
            </a:pPr>
            <a:r>
              <a:rPr lang="bg-BG" sz="2400" dirty="0">
                <a:latin typeface="HeliosCond" panose="04000500000000000000" pitchFamily="82" charset="0"/>
                <a:ea typeface="Libra Serif Modern Bold"/>
                <a:cs typeface="Times New Roman" panose="02020603050405020304" pitchFamily="18" charset="0"/>
                <a:sym typeface="Libra Serif Modern Bold"/>
              </a:rPr>
              <a:t>Belirlenen faaliyetlerin başarılı bir şekilde gerçekleştirilmesi için, mevcut projeyi tamamlayan Entegre Bölgesel Yatırımlar Konsepti (KITI) kapsamında belirlenenler de dahil olmak üzere, 3 üniversite de ortak ortaklar olarak projeye dahil edilmektedir:  SA "D. A. Tsenov"; RU "Angel Kanchev" ve NVU "Vasil Levski"; Polski Trambesh ve Tsenovo belediyeleri; bilimsel araştırma ve geliştirme faaliyetleri </a:t>
            </a:r>
            <a:r>
              <a:rPr lang="ru-RU" sz="2400" dirty="0">
                <a:latin typeface="HeliosCond" panose="04000500000000000000" pitchFamily="82" charset="0"/>
                <a:ea typeface="Libra Serif Modern Bold"/>
                <a:cs typeface="Times New Roman" panose="02020603050405020304" pitchFamily="18" charset="0"/>
                <a:sym typeface="Libra Serif Modern Bold"/>
              </a:rPr>
              <a:t>için tesislerin</a:t>
            </a:r>
            <a:r>
              <a:rPr lang="bg-BG" sz="2400" dirty="0">
                <a:latin typeface="HeliosCond" panose="04000500000000000000" pitchFamily="82" charset="0"/>
                <a:ea typeface="Libra Serif Modern Bold"/>
                <a:cs typeface="Times New Roman" panose="02020603050405020304" pitchFamily="18" charset="0"/>
                <a:sym typeface="Libra Serif Modern Bold"/>
              </a:rPr>
              <a:t> inşası; girişimciliğin teşvik edilmesi ve kendi işinin kurulması, gençlerin istihdamının teşvik edilmesi vb. için önlemler ve faaliyetler öngörülmektedir.</a:t>
            </a:r>
          </a:p>
        </p:txBody>
      </p:sp>
      <p:grpSp>
        <p:nvGrpSpPr>
          <p:cNvPr id="12" name="Group 6"/>
          <p:cNvGrpSpPr/>
          <p:nvPr/>
        </p:nvGrpSpPr>
        <p:grpSpPr>
          <a:xfrm>
            <a:off x="5586713" y="7622870"/>
            <a:ext cx="1016048" cy="998786"/>
            <a:chOff x="-241274" y="76276"/>
            <a:chExt cx="812800" cy="812800"/>
          </a:xfrm>
        </p:grpSpPr>
        <p:sp>
          <p:nvSpPr>
            <p:cNvPr id="13" name="Freeform 7"/>
            <p:cNvSpPr/>
            <p:nvPr/>
          </p:nvSpPr>
          <p:spPr>
            <a:xfrm>
              <a:off x="-241274" y="76276"/>
              <a:ext cx="812800" cy="812800"/>
            </a:xfrm>
            <a:custGeom>
              <a:avLst/>
              <a:gdLst/>
              <a:ahLst/>
              <a:cxnLst/>
              <a:rect l="l" t="t" r="r" b="b"/>
              <a:pathLst>
                <a:path w="812800" h="812800">
                  <a:moveTo>
                    <a:pt x="406400" y="0"/>
                  </a:moveTo>
                  <a:lnTo>
                    <a:pt x="406400" y="0"/>
                  </a:lnTo>
                  <a:cubicBezTo>
                    <a:pt x="630849" y="0"/>
                    <a:pt x="812800" y="181951"/>
                    <a:pt x="812800" y="406400"/>
                  </a:cubicBezTo>
                  <a:lnTo>
                    <a:pt x="812800" y="406400"/>
                  </a:lnTo>
                  <a:cubicBezTo>
                    <a:pt x="812800" y="630849"/>
                    <a:pt x="630849" y="812800"/>
                    <a:pt x="406400" y="812800"/>
                  </a:cubicBezTo>
                  <a:lnTo>
                    <a:pt x="406400" y="812800"/>
                  </a:lnTo>
                  <a:cubicBezTo>
                    <a:pt x="181951" y="812800"/>
                    <a:pt x="0" y="630849"/>
                    <a:pt x="0" y="406400"/>
                  </a:cubicBezTo>
                  <a:lnTo>
                    <a:pt x="0" y="406400"/>
                  </a:lnTo>
                  <a:cubicBezTo>
                    <a:pt x="0" y="181951"/>
                    <a:pt x="181951" y="0"/>
                    <a:pt x="406400" y="0"/>
                  </a:cubicBezTo>
                  <a:close/>
                </a:path>
              </a:pathLst>
            </a:custGeom>
            <a:blipFill>
              <a:blip r:embed="rId2"/>
              <a:stretch>
                <a:fillRect t="-328" b="-328"/>
              </a:stretch>
            </a:blipFill>
          </p:spPr>
        </p:sp>
      </p:grpSp>
      <p:grpSp>
        <p:nvGrpSpPr>
          <p:cNvPr id="19" name="Group 8"/>
          <p:cNvGrpSpPr/>
          <p:nvPr/>
        </p:nvGrpSpPr>
        <p:grpSpPr>
          <a:xfrm>
            <a:off x="7847337" y="7655429"/>
            <a:ext cx="2816385" cy="933668"/>
            <a:chOff x="0" y="0"/>
            <a:chExt cx="2798601" cy="812800"/>
          </a:xfrm>
        </p:grpSpPr>
        <p:sp>
          <p:nvSpPr>
            <p:cNvPr id="24" name="Freeform 9"/>
            <p:cNvSpPr/>
            <p:nvPr/>
          </p:nvSpPr>
          <p:spPr>
            <a:xfrm>
              <a:off x="0" y="0"/>
              <a:ext cx="2798601" cy="812800"/>
            </a:xfrm>
            <a:custGeom>
              <a:avLst/>
              <a:gdLst/>
              <a:ahLst/>
              <a:cxnLst/>
              <a:rect l="l" t="t" r="r" b="b"/>
              <a:pathLst>
                <a:path w="2798601" h="812800">
                  <a:moveTo>
                    <a:pt x="179020" y="0"/>
                  </a:moveTo>
                  <a:lnTo>
                    <a:pt x="2619581" y="0"/>
                  </a:lnTo>
                  <a:cubicBezTo>
                    <a:pt x="2718451" y="0"/>
                    <a:pt x="2798601" y="80150"/>
                    <a:pt x="2798601" y="179020"/>
                  </a:cubicBezTo>
                  <a:lnTo>
                    <a:pt x="2798601" y="633780"/>
                  </a:lnTo>
                  <a:cubicBezTo>
                    <a:pt x="2798601" y="681259"/>
                    <a:pt x="2779740" y="726794"/>
                    <a:pt x="2746167" y="760366"/>
                  </a:cubicBezTo>
                  <a:cubicBezTo>
                    <a:pt x="2712594" y="793939"/>
                    <a:pt x="2667060" y="812800"/>
                    <a:pt x="2619581" y="812800"/>
                  </a:cubicBezTo>
                  <a:lnTo>
                    <a:pt x="179020" y="812800"/>
                  </a:lnTo>
                  <a:cubicBezTo>
                    <a:pt x="131541" y="812800"/>
                    <a:pt x="86006" y="793939"/>
                    <a:pt x="52434" y="760366"/>
                  </a:cubicBezTo>
                  <a:cubicBezTo>
                    <a:pt x="18861" y="726794"/>
                    <a:pt x="0" y="681259"/>
                    <a:pt x="0" y="633780"/>
                  </a:cubicBezTo>
                  <a:lnTo>
                    <a:pt x="0" y="179020"/>
                  </a:lnTo>
                  <a:cubicBezTo>
                    <a:pt x="0" y="131541"/>
                    <a:pt x="18861" y="86006"/>
                    <a:pt x="52434" y="52434"/>
                  </a:cubicBezTo>
                  <a:cubicBezTo>
                    <a:pt x="86006" y="18861"/>
                    <a:pt x="131541" y="0"/>
                    <a:pt x="179020" y="0"/>
                  </a:cubicBezTo>
                  <a:close/>
                </a:path>
              </a:pathLst>
            </a:custGeom>
            <a:blipFill>
              <a:blip r:embed="rId3"/>
              <a:stretch>
                <a:fillRect l="-1320" r="-1320"/>
              </a:stretch>
            </a:blipFill>
          </p:spPr>
        </p:sp>
      </p:grpSp>
      <p:grpSp>
        <p:nvGrpSpPr>
          <p:cNvPr id="25" name="Group 10"/>
          <p:cNvGrpSpPr/>
          <p:nvPr/>
        </p:nvGrpSpPr>
        <p:grpSpPr>
          <a:xfrm>
            <a:off x="11658600" y="7581900"/>
            <a:ext cx="1024604" cy="1007197"/>
            <a:chOff x="0" y="0"/>
            <a:chExt cx="812800" cy="812800"/>
          </a:xfrm>
        </p:grpSpPr>
        <p:sp>
          <p:nvSpPr>
            <p:cNvPr id="27" name="Freeform 11"/>
            <p:cNvSpPr/>
            <p:nvPr/>
          </p:nvSpPr>
          <p:spPr>
            <a:xfrm>
              <a:off x="0" y="0"/>
              <a:ext cx="812800" cy="812800"/>
            </a:xfrm>
            <a:custGeom>
              <a:avLst/>
              <a:gdLst/>
              <a:ahLst/>
              <a:cxnLst/>
              <a:rect l="l" t="t" r="r" b="b"/>
              <a:pathLst>
                <a:path w="812800" h="812800">
                  <a:moveTo>
                    <a:pt x="406400" y="0"/>
                  </a:moveTo>
                  <a:lnTo>
                    <a:pt x="406400" y="0"/>
                  </a:lnTo>
                  <a:cubicBezTo>
                    <a:pt x="630849" y="0"/>
                    <a:pt x="812800" y="181951"/>
                    <a:pt x="812800" y="406400"/>
                  </a:cubicBezTo>
                  <a:lnTo>
                    <a:pt x="812800" y="406400"/>
                  </a:lnTo>
                  <a:cubicBezTo>
                    <a:pt x="812800" y="630849"/>
                    <a:pt x="630849" y="812800"/>
                    <a:pt x="406400" y="812800"/>
                  </a:cubicBezTo>
                  <a:lnTo>
                    <a:pt x="406400" y="812800"/>
                  </a:lnTo>
                  <a:cubicBezTo>
                    <a:pt x="181951" y="812800"/>
                    <a:pt x="0" y="630849"/>
                    <a:pt x="0" y="406400"/>
                  </a:cubicBezTo>
                  <a:lnTo>
                    <a:pt x="0" y="406400"/>
                  </a:lnTo>
                  <a:cubicBezTo>
                    <a:pt x="0" y="181951"/>
                    <a:pt x="181951" y="0"/>
                    <a:pt x="406400" y="0"/>
                  </a:cubicBezTo>
                  <a:close/>
                </a:path>
              </a:pathLst>
            </a:custGeom>
            <a:blipFill>
              <a:blip r:embed="rId4"/>
              <a:stretch>
                <a:fillRect t="-16197" b="-16197"/>
              </a:stretch>
            </a:blipFill>
          </p:spPr>
        </p:sp>
      </p:grpSp>
      <p:sp>
        <p:nvSpPr>
          <p:cNvPr id="28" name="Контейнер за съдържание 17">
            <a:extLst>
              <a:ext uri="{FF2B5EF4-FFF2-40B4-BE49-F238E27FC236}">
                <a16:creationId xmlns:a16="http://schemas.microsoft.com/office/drawing/2014/main" id="{C1CF52A4-4BC6-F75D-E49F-F22287EBD4FF}"/>
              </a:ext>
            </a:extLst>
          </p:cNvPr>
          <p:cNvSpPr txBox="1">
            <a:spLocks/>
          </p:cNvSpPr>
          <p:nvPr/>
        </p:nvSpPr>
        <p:spPr>
          <a:xfrm>
            <a:off x="722112" y="2795444"/>
            <a:ext cx="16727688" cy="1434221"/>
          </a:xfrm>
          <a:prstGeom prst="rect">
            <a:avLst/>
          </a:prstGeom>
        </p:spPr>
        <p:txBody>
          <a:bodyPr vert="horz" lIns="91440" tIns="45720" rIns="91440" bIns="45720" rtlCol="0">
            <a:normAutofit/>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0" indent="0" algn="just">
              <a:lnSpc>
                <a:spcPct val="100000"/>
              </a:lnSpc>
              <a:spcBef>
                <a:spcPts val="0"/>
              </a:spcBef>
              <a:buFont typeface="Arial" panose="020B0604020202020204" pitchFamily="34" charset="0"/>
              <a:buNone/>
            </a:pPr>
            <a:r>
              <a:rPr lang="bg-BG" sz="2400" dirty="0">
                <a:latin typeface="HeliosCond" panose="04000500000000000000" pitchFamily="82" charset="0"/>
                <a:ea typeface="Libra Serif Modern Bold"/>
                <a:cs typeface="Times New Roman" panose="02020603050405020304" pitchFamily="18" charset="0"/>
                <a:sym typeface="Libra Serif Modern Bold"/>
              </a:rPr>
              <a:t>Sviştov Belediyesi, bir dizi bakanlık ve daireyle, ayrıca devlet kurumları olan API, "Bulgartransgaz" EAD, ESO EAD ve ViK "Yovkovtsi" OOD gibi devlet kurumlarıyla aktif olarak işbirliği yapmaktadır. Bu kurumlar, yol bağlantısını, bölgenin gazlaştırılmasını, enerji bağımsızlığını ve kanalizasyon bağlantıları dahil olmak üzere su ve kanalizasyon altyapısını sağlayacaktır. </a:t>
            </a:r>
            <a:endParaRPr lang="en-US" sz="2400" dirty="0">
              <a:latin typeface="HeliosCond" panose="04000500000000000000" pitchFamily="82" charset="0"/>
              <a:ea typeface="Libra Serif Modern Bold"/>
              <a:cs typeface="Times New Roman" panose="02020603050405020304" pitchFamily="18" charset="0"/>
              <a:sym typeface="Libra Serif Modern Bold"/>
            </a:endParaRPr>
          </a:p>
          <a:p>
            <a:pPr marL="0" indent="0" algn="just">
              <a:lnSpc>
                <a:spcPct val="120000"/>
              </a:lnSpc>
              <a:spcBef>
                <a:spcPts val="0"/>
              </a:spcBef>
              <a:buFont typeface="Arial" panose="020B0604020202020204" pitchFamily="34" charset="0"/>
              <a:buNone/>
            </a:pPr>
            <a:endParaRPr lang="en-US" sz="2400" dirty="0">
              <a:latin typeface="HeliosCond" panose="04000500000000000000" pitchFamily="82" charset="0"/>
              <a:ea typeface="Libra Serif Modern Bold"/>
              <a:cs typeface="Times New Roman" panose="02020603050405020304" pitchFamily="18" charset="0"/>
              <a:sym typeface="Libra Serif Modern Bold"/>
            </a:endParaRPr>
          </a:p>
          <a:p>
            <a:pPr marL="0" indent="0" algn="just">
              <a:lnSpc>
                <a:spcPct val="120000"/>
              </a:lnSpc>
              <a:spcBef>
                <a:spcPts val="0"/>
              </a:spcBef>
              <a:buFont typeface="Arial" panose="020B0604020202020204" pitchFamily="34" charset="0"/>
              <a:buNone/>
            </a:pPr>
            <a:endParaRPr lang="en-US" sz="2400" dirty="0">
              <a:latin typeface="HeliosCond" panose="04000500000000000000" pitchFamily="82" charset="0"/>
              <a:ea typeface="Libra Serif Modern Bold"/>
              <a:cs typeface="Times New Roman" panose="02020603050405020304" pitchFamily="18" charset="0"/>
              <a:sym typeface="Libra Serif Modern Bold"/>
            </a:endParaRPr>
          </a:p>
          <a:p>
            <a:pPr marL="0" indent="0" algn="just">
              <a:lnSpc>
                <a:spcPct val="120000"/>
              </a:lnSpc>
              <a:spcBef>
                <a:spcPts val="0"/>
              </a:spcBef>
              <a:buFont typeface="Arial" panose="020B0604020202020204" pitchFamily="34" charset="0"/>
              <a:buNone/>
            </a:pPr>
            <a:endParaRPr lang="en-US" sz="2400" dirty="0">
              <a:latin typeface="HeliosCond" panose="04000500000000000000" pitchFamily="82" charset="0"/>
              <a:ea typeface="Libra Serif Modern Bold"/>
              <a:cs typeface="Times New Roman" panose="02020603050405020304" pitchFamily="18" charset="0"/>
              <a:sym typeface="Libra Serif Modern Bold"/>
            </a:endParaRPr>
          </a:p>
          <a:p>
            <a:pPr marL="0" indent="0" algn="just">
              <a:lnSpc>
                <a:spcPct val="100000"/>
              </a:lnSpc>
              <a:buFont typeface="Arial" panose="020B0604020202020204" pitchFamily="34" charset="0"/>
              <a:buNone/>
            </a:pPr>
            <a:endParaRPr lang="bg-BG" sz="2400" dirty="0">
              <a:latin typeface="HeliosCond" panose="04000500000000000000" pitchFamily="82" charset="0"/>
              <a:ea typeface="Libra Serif Modern Bold"/>
              <a:cs typeface="Times New Roman" panose="02020603050405020304" pitchFamily="18" charset="0"/>
              <a:sym typeface="Libra Serif Modern Bold"/>
            </a:endParaRPr>
          </a:p>
        </p:txBody>
      </p:sp>
      <p:grpSp>
        <p:nvGrpSpPr>
          <p:cNvPr id="29" name="Group 14"/>
          <p:cNvGrpSpPr/>
          <p:nvPr/>
        </p:nvGrpSpPr>
        <p:grpSpPr>
          <a:xfrm>
            <a:off x="13090474" y="4248595"/>
            <a:ext cx="1920926" cy="998786"/>
            <a:chOff x="0" y="0"/>
            <a:chExt cx="812800" cy="812800"/>
          </a:xfrm>
        </p:grpSpPr>
        <p:sp>
          <p:nvSpPr>
            <p:cNvPr id="30" name="Freeform 15"/>
            <p:cNvSpPr/>
            <p:nvPr/>
          </p:nvSpPr>
          <p:spPr>
            <a:xfrm>
              <a:off x="0" y="0"/>
              <a:ext cx="812800" cy="812800"/>
            </a:xfrm>
            <a:custGeom>
              <a:avLst/>
              <a:gdLst/>
              <a:ahLst/>
              <a:cxnLst/>
              <a:rect l="l" t="t" r="r" b="b"/>
              <a:pathLst>
                <a:path w="812800" h="812800">
                  <a:moveTo>
                    <a:pt x="405816" y="0"/>
                  </a:moveTo>
                  <a:lnTo>
                    <a:pt x="406984" y="0"/>
                  </a:lnTo>
                  <a:cubicBezTo>
                    <a:pt x="514613" y="0"/>
                    <a:pt x="617834" y="42756"/>
                    <a:pt x="693939" y="118861"/>
                  </a:cubicBezTo>
                  <a:cubicBezTo>
                    <a:pt x="770044" y="194966"/>
                    <a:pt x="812800" y="298187"/>
                    <a:pt x="812800" y="405816"/>
                  </a:cubicBezTo>
                  <a:lnTo>
                    <a:pt x="812800" y="406984"/>
                  </a:lnTo>
                  <a:cubicBezTo>
                    <a:pt x="812800" y="514613"/>
                    <a:pt x="770044" y="617834"/>
                    <a:pt x="693939" y="693939"/>
                  </a:cubicBezTo>
                  <a:cubicBezTo>
                    <a:pt x="617834" y="770044"/>
                    <a:pt x="514613" y="812800"/>
                    <a:pt x="406984" y="812800"/>
                  </a:cubicBezTo>
                  <a:lnTo>
                    <a:pt x="405816" y="812800"/>
                  </a:lnTo>
                  <a:cubicBezTo>
                    <a:pt x="298187" y="812800"/>
                    <a:pt x="194966" y="770044"/>
                    <a:pt x="118861" y="693939"/>
                  </a:cubicBezTo>
                  <a:cubicBezTo>
                    <a:pt x="42756" y="617834"/>
                    <a:pt x="0" y="514613"/>
                    <a:pt x="0" y="406984"/>
                  </a:cubicBezTo>
                  <a:lnTo>
                    <a:pt x="0" y="405816"/>
                  </a:lnTo>
                  <a:cubicBezTo>
                    <a:pt x="0" y="298187"/>
                    <a:pt x="42756" y="194966"/>
                    <a:pt x="118861" y="118861"/>
                  </a:cubicBezTo>
                  <a:cubicBezTo>
                    <a:pt x="194966" y="42756"/>
                    <a:pt x="298187" y="0"/>
                    <a:pt x="405816" y="0"/>
                  </a:cubicBezTo>
                  <a:close/>
                </a:path>
              </a:pathLst>
            </a:custGeom>
            <a:blipFill>
              <a:blip r:embed="rId5"/>
              <a:stretch>
                <a:fillRect l="-7594" r="-7594"/>
              </a:stretch>
            </a:blipFill>
          </p:spPr>
        </p:sp>
      </p:grpSp>
      <p:grpSp>
        <p:nvGrpSpPr>
          <p:cNvPr id="32" name="Group 22"/>
          <p:cNvGrpSpPr/>
          <p:nvPr/>
        </p:nvGrpSpPr>
        <p:grpSpPr>
          <a:xfrm>
            <a:off x="2971800" y="4030878"/>
            <a:ext cx="1508561" cy="1434221"/>
            <a:chOff x="-210567" y="0"/>
            <a:chExt cx="812800" cy="812800"/>
          </a:xfrm>
        </p:grpSpPr>
        <p:sp>
          <p:nvSpPr>
            <p:cNvPr id="33" name="Freeform 23"/>
            <p:cNvSpPr/>
            <p:nvPr/>
          </p:nvSpPr>
          <p:spPr>
            <a:xfrm>
              <a:off x="-210567" y="0"/>
              <a:ext cx="812800" cy="812800"/>
            </a:xfrm>
            <a:custGeom>
              <a:avLst/>
              <a:gdLst/>
              <a:ahLst/>
              <a:cxnLst/>
              <a:rect l="l" t="t" r="r" b="b"/>
              <a:pathLst>
                <a:path w="812800" h="812800">
                  <a:moveTo>
                    <a:pt x="126132" y="0"/>
                  </a:moveTo>
                  <a:lnTo>
                    <a:pt x="686668" y="0"/>
                  </a:lnTo>
                  <a:cubicBezTo>
                    <a:pt x="756329" y="0"/>
                    <a:pt x="812800" y="56471"/>
                    <a:pt x="812800" y="126132"/>
                  </a:cubicBezTo>
                  <a:lnTo>
                    <a:pt x="812800" y="686668"/>
                  </a:lnTo>
                  <a:cubicBezTo>
                    <a:pt x="812800" y="756329"/>
                    <a:pt x="756329" y="812800"/>
                    <a:pt x="686668" y="812800"/>
                  </a:cubicBezTo>
                  <a:lnTo>
                    <a:pt x="126132" y="812800"/>
                  </a:lnTo>
                  <a:cubicBezTo>
                    <a:pt x="56471" y="812800"/>
                    <a:pt x="0" y="756329"/>
                    <a:pt x="0" y="686668"/>
                  </a:cubicBezTo>
                  <a:lnTo>
                    <a:pt x="0" y="126132"/>
                  </a:lnTo>
                  <a:cubicBezTo>
                    <a:pt x="0" y="56471"/>
                    <a:pt x="56471" y="0"/>
                    <a:pt x="126132" y="0"/>
                  </a:cubicBezTo>
                  <a:close/>
                </a:path>
              </a:pathLst>
            </a:custGeom>
            <a:blipFill>
              <a:blip r:embed="rId6"/>
              <a:stretch>
                <a:fillRect l="-38617" r="-38617"/>
              </a:stretch>
            </a:blipFill>
          </p:spPr>
        </p:sp>
      </p:grpSp>
      <p:grpSp>
        <p:nvGrpSpPr>
          <p:cNvPr id="34" name="Group 20"/>
          <p:cNvGrpSpPr/>
          <p:nvPr/>
        </p:nvGrpSpPr>
        <p:grpSpPr>
          <a:xfrm>
            <a:off x="9543670" y="4321077"/>
            <a:ext cx="2800730" cy="853823"/>
            <a:chOff x="0" y="0"/>
            <a:chExt cx="2814645" cy="812800"/>
          </a:xfrm>
        </p:grpSpPr>
        <p:sp>
          <p:nvSpPr>
            <p:cNvPr id="35" name="Freeform 21"/>
            <p:cNvSpPr/>
            <p:nvPr/>
          </p:nvSpPr>
          <p:spPr>
            <a:xfrm>
              <a:off x="0" y="0"/>
              <a:ext cx="2814645" cy="812800"/>
            </a:xfrm>
            <a:custGeom>
              <a:avLst/>
              <a:gdLst/>
              <a:ahLst/>
              <a:cxnLst/>
              <a:rect l="l" t="t" r="r" b="b"/>
              <a:pathLst>
                <a:path w="2814645" h="812800">
                  <a:moveTo>
                    <a:pt x="79204" y="0"/>
                  </a:moveTo>
                  <a:lnTo>
                    <a:pt x="2735441" y="0"/>
                  </a:lnTo>
                  <a:cubicBezTo>
                    <a:pt x="2779184" y="0"/>
                    <a:pt x="2814645" y="35461"/>
                    <a:pt x="2814645" y="79204"/>
                  </a:cubicBezTo>
                  <a:lnTo>
                    <a:pt x="2814645" y="733596"/>
                  </a:lnTo>
                  <a:cubicBezTo>
                    <a:pt x="2814645" y="777339"/>
                    <a:pt x="2779184" y="812800"/>
                    <a:pt x="2735441" y="812800"/>
                  </a:cubicBezTo>
                  <a:lnTo>
                    <a:pt x="79204" y="812800"/>
                  </a:lnTo>
                  <a:cubicBezTo>
                    <a:pt x="35461" y="812800"/>
                    <a:pt x="0" y="777339"/>
                    <a:pt x="0" y="733596"/>
                  </a:cubicBezTo>
                  <a:lnTo>
                    <a:pt x="0" y="79204"/>
                  </a:lnTo>
                  <a:cubicBezTo>
                    <a:pt x="0" y="35461"/>
                    <a:pt x="35461" y="0"/>
                    <a:pt x="79204" y="0"/>
                  </a:cubicBezTo>
                  <a:close/>
                </a:path>
              </a:pathLst>
            </a:custGeom>
            <a:blipFill>
              <a:blip r:embed="rId7"/>
              <a:stretch>
                <a:fillRect l="-470" r="-470"/>
              </a:stretch>
            </a:blipFill>
          </p:spPr>
        </p:sp>
      </p:grpSp>
      <p:grpSp>
        <p:nvGrpSpPr>
          <p:cNvPr id="36" name="Group 16">
            <a:extLst>
              <a:ext uri="{FF2B5EF4-FFF2-40B4-BE49-F238E27FC236}">
                <a16:creationId xmlns:a16="http://schemas.microsoft.com/office/drawing/2014/main" id="{079EF32F-BAB4-0990-021B-66FFB8E2422A}"/>
              </a:ext>
            </a:extLst>
          </p:cNvPr>
          <p:cNvGrpSpPr/>
          <p:nvPr/>
        </p:nvGrpSpPr>
        <p:grpSpPr>
          <a:xfrm>
            <a:off x="5486400" y="4364240"/>
            <a:ext cx="3014286" cy="767497"/>
            <a:chOff x="0" y="0"/>
            <a:chExt cx="2373051" cy="321193"/>
          </a:xfrm>
        </p:grpSpPr>
        <p:sp>
          <p:nvSpPr>
            <p:cNvPr id="37" name="Freeform 17">
              <a:extLst>
                <a:ext uri="{FF2B5EF4-FFF2-40B4-BE49-F238E27FC236}">
                  <a16:creationId xmlns:a16="http://schemas.microsoft.com/office/drawing/2014/main" id="{7AA68A41-0990-EC98-1326-879E5EBFCA09}"/>
                </a:ext>
              </a:extLst>
            </p:cNvPr>
            <p:cNvSpPr/>
            <p:nvPr/>
          </p:nvSpPr>
          <p:spPr>
            <a:xfrm>
              <a:off x="0" y="0"/>
              <a:ext cx="2373051" cy="321193"/>
            </a:xfrm>
            <a:custGeom>
              <a:avLst/>
              <a:gdLst/>
              <a:ahLst/>
              <a:cxnLst/>
              <a:rect l="l" t="t" r="r" b="b"/>
              <a:pathLst>
                <a:path w="2373051" h="321193">
                  <a:moveTo>
                    <a:pt x="52969" y="0"/>
                  </a:moveTo>
                  <a:lnTo>
                    <a:pt x="2320082" y="0"/>
                  </a:lnTo>
                  <a:cubicBezTo>
                    <a:pt x="2349336" y="0"/>
                    <a:pt x="2373051" y="23715"/>
                    <a:pt x="2373051" y="52969"/>
                  </a:cubicBezTo>
                  <a:lnTo>
                    <a:pt x="2373051" y="268224"/>
                  </a:lnTo>
                  <a:cubicBezTo>
                    <a:pt x="2373051" y="282272"/>
                    <a:pt x="2367471" y="295745"/>
                    <a:pt x="2357537" y="305679"/>
                  </a:cubicBezTo>
                  <a:cubicBezTo>
                    <a:pt x="2347603" y="315612"/>
                    <a:pt x="2334131" y="321193"/>
                    <a:pt x="2320082" y="321193"/>
                  </a:cubicBezTo>
                  <a:lnTo>
                    <a:pt x="52969" y="321193"/>
                  </a:lnTo>
                  <a:cubicBezTo>
                    <a:pt x="23715" y="321193"/>
                    <a:pt x="0" y="297478"/>
                    <a:pt x="0" y="268224"/>
                  </a:cubicBezTo>
                  <a:lnTo>
                    <a:pt x="0" y="52969"/>
                  </a:lnTo>
                  <a:cubicBezTo>
                    <a:pt x="0" y="23715"/>
                    <a:pt x="23715" y="0"/>
                    <a:pt x="52969" y="0"/>
                  </a:cubicBezTo>
                  <a:close/>
                </a:path>
              </a:pathLst>
            </a:custGeom>
            <a:blipFill>
              <a:blip r:embed="rId8"/>
              <a:stretch>
                <a:fillRect t="-24378" b="-24378"/>
              </a:stretch>
            </a:blipFill>
          </p:spPr>
        </p:sp>
      </p:grpSp>
    </p:spTree>
    <p:extLst>
      <p:ext uri="{BB962C8B-B14F-4D97-AF65-F5344CB8AC3E}">
        <p14:creationId xmlns:p14="http://schemas.microsoft.com/office/powerpoint/2010/main" val="376203066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10"/>
          <p:cNvSpPr txBox="1"/>
          <p:nvPr/>
        </p:nvSpPr>
        <p:spPr>
          <a:xfrm>
            <a:off x="304801" y="2130007"/>
            <a:ext cx="16078199" cy="1015663"/>
          </a:xfrm>
          <a:prstGeom prst="rect">
            <a:avLst/>
          </a:prstGeom>
        </p:spPr>
        <p:txBody>
          <a:bodyPr wrap="square" lIns="0" tIns="0" rIns="0" bIns="0" rtlCol="0" anchor="t">
            <a:spAutoFit/>
          </a:bodyPr>
          <a:lstStyle/>
          <a:p>
            <a:pPr algn="ctr"/>
            <a:r>
              <a:rPr lang="bg-BG" sz="3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ALTYAPI İNŞAATI FAALİYETLERİ İÇİN MALİ PARAMETRELER</a:t>
            </a:r>
          </a:p>
          <a:p>
            <a:pPr algn="ctr"/>
            <a:r>
              <a:rPr lang="bg-BG" sz="36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Projenin toplam değeri: 21 200 000,00 AVRO</a:t>
            </a:r>
            <a:endParaRPr lang="en-US" sz="36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p:txBody>
      </p:sp>
      <p:sp>
        <p:nvSpPr>
          <p:cNvPr id="15" name="TextBox 10">
            <a:extLst>
              <a:ext uri="{FF2B5EF4-FFF2-40B4-BE49-F238E27FC236}">
                <a16:creationId xmlns:a16="http://schemas.microsoft.com/office/drawing/2014/main" id="{2C2A36F8-D41D-47E7-A876-B78F259D853B}"/>
              </a:ext>
            </a:extLst>
          </p:cNvPr>
          <p:cNvSpPr txBox="1"/>
          <p:nvPr/>
        </p:nvSpPr>
        <p:spPr>
          <a:xfrm>
            <a:off x="304801" y="7171372"/>
            <a:ext cx="17678398" cy="1846659"/>
          </a:xfrm>
          <a:prstGeom prst="rect">
            <a:avLst/>
          </a:prstGeom>
        </p:spPr>
        <p:txBody>
          <a:bodyPr wrap="square" lIns="0" tIns="0" rIns="0" bIns="0" rtlCol="0" anchor="t">
            <a:spAutoFit/>
          </a:bodyPr>
          <a:lstStyle/>
          <a:p>
            <a:pPr algn="ctr"/>
            <a:r>
              <a:rPr lang="bg-BG" sz="3000" dirty="0">
                <a:latin typeface="HeliosCond" panose="04000500000000000000" pitchFamily="82" charset="0"/>
                <a:ea typeface="Libra Serif Modern Bold"/>
                <a:cs typeface="Times New Roman" panose="02020603050405020304" pitchFamily="18" charset="0"/>
                <a:sym typeface="Libra Serif Modern Bold"/>
              </a:rPr>
              <a:t>Buna ek olarak, 2021-2027 Bölgesel Kalkınma Programı'ndan</a:t>
            </a:r>
            <a:r>
              <a:rPr lang="bg-BG" sz="3000" b="1" dirty="0">
                <a:latin typeface="HeliosCond" panose="04000500000000000000" pitchFamily="82" charset="0"/>
                <a:ea typeface="Libra Serif Modern Bold"/>
                <a:cs typeface="Times New Roman" panose="02020603050405020304" pitchFamily="18" charset="0"/>
                <a:sym typeface="Libra Serif Modern Bold"/>
              </a:rPr>
              <a:t> 7 032 072,00 avro </a:t>
            </a:r>
            <a:r>
              <a:rPr lang="bg-BG" sz="3000" dirty="0">
                <a:latin typeface="HeliosCond" panose="04000500000000000000" pitchFamily="82" charset="0"/>
                <a:ea typeface="Libra Serif Modern Bold"/>
                <a:cs typeface="Times New Roman" panose="02020603050405020304" pitchFamily="18" charset="0"/>
                <a:sym typeface="Libra Serif Modern Bold"/>
              </a:rPr>
              <a:t>tutarında finansman ve sanayi parkındaki ilgili altyapının inşası için kendi kaynakları (trafo merkezi ve elektrik hattı; bağlantı gaz boru hattı ve heyelanlara karşı araziyi güçlendirme faaliyetleri).</a:t>
            </a:r>
          </a:p>
        </p:txBody>
      </p:sp>
      <p:sp>
        <p:nvSpPr>
          <p:cNvPr id="21" name="AutoShape 6">
            <a:extLst>
              <a:ext uri="{FF2B5EF4-FFF2-40B4-BE49-F238E27FC236}">
                <a16:creationId xmlns:a16="http://schemas.microsoft.com/office/drawing/2014/main" id="{ABBAAA1E-4CAC-4D6E-8FB4-0C80D1567C8D}"/>
              </a:ext>
            </a:extLst>
          </p:cNvPr>
          <p:cNvSpPr/>
          <p:nvPr/>
        </p:nvSpPr>
        <p:spPr>
          <a:xfrm>
            <a:off x="10155680" y="3517040"/>
            <a:ext cx="5122420" cy="3399472"/>
          </a:xfrm>
          <a:prstGeom prst="rect">
            <a:avLst/>
          </a:prstGeom>
          <a:solidFill>
            <a:srgbClr val="FFFFFF"/>
          </a:solidFill>
          <a:ln w="95250" cap="sq">
            <a:solidFill>
              <a:srgbClr val="145DA0"/>
            </a:solidFill>
            <a:prstDash val="solid"/>
            <a:miter/>
          </a:ln>
        </p:spPr>
      </p:sp>
      <p:sp>
        <p:nvSpPr>
          <p:cNvPr id="24" name="TextBox 13">
            <a:extLst>
              <a:ext uri="{FF2B5EF4-FFF2-40B4-BE49-F238E27FC236}">
                <a16:creationId xmlns:a16="http://schemas.microsoft.com/office/drawing/2014/main" id="{F8571197-7B71-4179-AB84-C2EA86B8E802}"/>
              </a:ext>
            </a:extLst>
          </p:cNvPr>
          <p:cNvSpPr txBox="1"/>
          <p:nvPr/>
        </p:nvSpPr>
        <p:spPr>
          <a:xfrm>
            <a:off x="10269980" y="3968607"/>
            <a:ext cx="4893820" cy="2693045"/>
          </a:xfrm>
          <a:prstGeom prst="rect">
            <a:avLst/>
          </a:prstGeom>
        </p:spPr>
        <p:txBody>
          <a:bodyPr wrap="square" lIns="0" tIns="0" rIns="0" bIns="0" rtlCol="0" anchor="t">
            <a:spAutoFit/>
          </a:bodyPr>
          <a:lstStyle/>
          <a:p>
            <a:pPr algn="ctr">
              <a:lnSpc>
                <a:spcPts val="4228"/>
              </a:lnSpc>
            </a:pPr>
            <a:r>
              <a:rPr lang="bg-BG" sz="3600" b="1" dirty="0">
                <a:solidFill>
                  <a:srgbClr val="333333"/>
                </a:solidFill>
                <a:latin typeface="HeliosCond" panose="04000500000000000000" pitchFamily="82" charset="0"/>
              </a:rPr>
              <a:t>4 685 370,00 avro</a:t>
            </a:r>
            <a:endParaRPr lang="en-US" sz="36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a:p>
            <a:pPr algn="ctr">
              <a:lnSpc>
                <a:spcPts val="4228"/>
              </a:lnSpc>
            </a:pPr>
            <a:r>
              <a:rPr lang="en-US"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"Svishtov</a:t>
            </a:r>
            <a:r>
              <a:rPr lang="bg-BG"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Endüstri ve Teknoloji Parkı</a:t>
            </a:r>
            <a:r>
              <a:rPr lang="en-US"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en-US" sz="3600" dirty="0" err="1">
                <a:solidFill>
                  <a:srgbClr val="051D40"/>
                </a:solidFill>
                <a:latin typeface="HeliosCond" panose="04000500000000000000" pitchFamily="82" charset="0"/>
                <a:ea typeface="Libra Serif Modern Bold"/>
                <a:cs typeface="Times New Roman" panose="02020603050405020304" pitchFamily="18" charset="0"/>
                <a:sym typeface="Libra Serif Modern Bold"/>
              </a:rPr>
              <a:t>tarafından</a:t>
            </a:r>
            <a:r>
              <a:rPr lang="bg-BG"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sağlanan </a:t>
            </a:r>
            <a:r>
              <a:rPr lang="en-US"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finansman</a:t>
            </a:r>
          </a:p>
        </p:txBody>
      </p:sp>
      <p:sp>
        <p:nvSpPr>
          <p:cNvPr id="28" name="AutoShape 6">
            <a:extLst>
              <a:ext uri="{FF2B5EF4-FFF2-40B4-BE49-F238E27FC236}">
                <a16:creationId xmlns:a16="http://schemas.microsoft.com/office/drawing/2014/main" id="{3E8471CB-6746-439F-96D6-4B029C176EF0}"/>
              </a:ext>
            </a:extLst>
          </p:cNvPr>
          <p:cNvSpPr/>
          <p:nvPr/>
        </p:nvSpPr>
        <p:spPr>
          <a:xfrm>
            <a:off x="2978524" y="3615393"/>
            <a:ext cx="5122420" cy="3399472"/>
          </a:xfrm>
          <a:prstGeom prst="rect">
            <a:avLst/>
          </a:prstGeom>
          <a:solidFill>
            <a:srgbClr val="FFFFFF"/>
          </a:solidFill>
          <a:ln w="95250" cap="sq">
            <a:solidFill>
              <a:srgbClr val="145DA0"/>
            </a:solidFill>
            <a:prstDash val="solid"/>
            <a:miter/>
          </a:ln>
        </p:spPr>
      </p:sp>
      <p:sp>
        <p:nvSpPr>
          <p:cNvPr id="30" name="TextBox 12">
            <a:extLst>
              <a:ext uri="{FF2B5EF4-FFF2-40B4-BE49-F238E27FC236}">
                <a16:creationId xmlns:a16="http://schemas.microsoft.com/office/drawing/2014/main" id="{54FF071F-FDBF-430F-8F65-FB18C77EDA47}"/>
              </a:ext>
            </a:extLst>
          </p:cNvPr>
          <p:cNvSpPr txBox="1"/>
          <p:nvPr/>
        </p:nvSpPr>
        <p:spPr>
          <a:xfrm>
            <a:off x="3817086" y="3968607"/>
            <a:ext cx="3913043" cy="2693045"/>
          </a:xfrm>
          <a:prstGeom prst="rect">
            <a:avLst/>
          </a:prstGeom>
        </p:spPr>
        <p:txBody>
          <a:bodyPr wrap="square" lIns="0" tIns="0" rIns="0" bIns="0" rtlCol="0" anchor="t">
            <a:spAutoFit/>
          </a:bodyPr>
          <a:lstStyle/>
          <a:p>
            <a:pPr algn="ctr">
              <a:lnSpc>
                <a:spcPts val="4229"/>
              </a:lnSpc>
              <a:spcBef>
                <a:spcPct val="0"/>
              </a:spcBef>
            </a:pPr>
            <a:r>
              <a:rPr lang="bg-BG" sz="36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16 514 630,00 avro</a:t>
            </a:r>
            <a:endParaRPr lang="en-US"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a:p>
            <a:pPr algn="ctr">
              <a:lnSpc>
                <a:spcPts val="4229"/>
              </a:lnSpc>
              <a:spcBef>
                <a:spcPct val="0"/>
              </a:spcBef>
            </a:pPr>
            <a:r>
              <a:rPr lang="en-US"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a:t>
            </a:r>
            <a:r>
              <a:rPr lang="bg-BG"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Ulusal </a:t>
            </a:r>
            <a:r>
              <a:rPr lang="en-US"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İyileştirme ve </a:t>
            </a:r>
            <a:r>
              <a:rPr lang="en-US" sz="3600" dirty="0" err="1">
                <a:solidFill>
                  <a:srgbClr val="051D40"/>
                </a:solidFill>
                <a:latin typeface="HeliosCond" panose="04000500000000000000" pitchFamily="82" charset="0"/>
                <a:ea typeface="Libra Serif Modern Bold"/>
                <a:cs typeface="Times New Roman" panose="02020603050405020304" pitchFamily="18" charset="0"/>
                <a:sym typeface="Libra Serif Modern Bold"/>
              </a:rPr>
              <a:t>Sürdürülebilirlik </a:t>
            </a:r>
            <a:r>
              <a:rPr lang="bg-BG"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Planı</a:t>
            </a:r>
            <a:r>
              <a:rPr lang="en-US"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bg-BG" sz="3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tarafından sağlanan finansman</a:t>
            </a:r>
          </a:p>
        </p:txBody>
      </p:sp>
    </p:spTree>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p:nvPr/>
        </p:nvSpPr>
        <p:spPr>
          <a:xfrm>
            <a:off x="3718812" y="2245819"/>
            <a:ext cx="10422136" cy="687881"/>
          </a:xfrm>
          <a:prstGeom prst="rect">
            <a:avLst/>
          </a:prstGeom>
        </p:spPr>
        <p:txBody>
          <a:bodyPr lIns="0" tIns="0" rIns="0" bIns="0" rtlCol="0" anchor="t">
            <a:spAutoFit/>
          </a:bodyPr>
          <a:lstStyle/>
          <a:p>
            <a:pPr algn="ctr">
              <a:lnSpc>
                <a:spcPts val="6159"/>
              </a:lnSpc>
              <a:spcBef>
                <a:spcPct val="0"/>
              </a:spcBef>
            </a:pPr>
            <a:r>
              <a:rPr lang="en-US" sz="36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PROJE KAPSAMINDAKİ ANA FAALİYETLER</a:t>
            </a:r>
          </a:p>
        </p:txBody>
      </p:sp>
      <p:pic>
        <p:nvPicPr>
          <p:cNvPr id="10" name="Картина 9">
            <a:extLst>
              <a:ext uri="{FF2B5EF4-FFF2-40B4-BE49-F238E27FC236}">
                <a16:creationId xmlns:a16="http://schemas.microsoft.com/office/drawing/2014/main" id="{0133D4D3-C52F-4F96-958D-5322F4B1C0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4429930"/>
            <a:ext cx="5088356" cy="4142570"/>
          </a:xfrm>
          <a:prstGeom prst="rect">
            <a:avLst/>
          </a:prstGeom>
        </p:spPr>
      </p:pic>
      <p:pic>
        <p:nvPicPr>
          <p:cNvPr id="11" name="Картина 10">
            <a:extLst>
              <a:ext uri="{FF2B5EF4-FFF2-40B4-BE49-F238E27FC236}">
                <a16:creationId xmlns:a16="http://schemas.microsoft.com/office/drawing/2014/main" id="{CC13DCA4-EA6A-46A1-8583-365B557F8F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5702" y="4420807"/>
            <a:ext cx="5088356" cy="4151693"/>
          </a:xfrm>
          <a:prstGeom prst="rect">
            <a:avLst/>
          </a:prstGeom>
        </p:spPr>
      </p:pic>
      <p:pic>
        <p:nvPicPr>
          <p:cNvPr id="12" name="Картина 11">
            <a:extLst>
              <a:ext uri="{FF2B5EF4-FFF2-40B4-BE49-F238E27FC236}">
                <a16:creationId xmlns:a16="http://schemas.microsoft.com/office/drawing/2014/main" id="{176FDF57-B91A-4EA0-8B95-B2F810E0A6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27272" y="4429930"/>
            <a:ext cx="5138236" cy="4142570"/>
          </a:xfrm>
          <a:prstGeom prst="rect">
            <a:avLst/>
          </a:prstGeom>
        </p:spPr>
      </p:pic>
      <p:sp>
        <p:nvSpPr>
          <p:cNvPr id="13" name="TextBox 5">
            <a:extLst>
              <a:ext uri="{FF2B5EF4-FFF2-40B4-BE49-F238E27FC236}">
                <a16:creationId xmlns:a16="http://schemas.microsoft.com/office/drawing/2014/main" id="{C11EFDD8-3169-4857-807C-9DB5D0171100}"/>
              </a:ext>
            </a:extLst>
          </p:cNvPr>
          <p:cNvSpPr txBox="1"/>
          <p:nvPr/>
        </p:nvSpPr>
        <p:spPr>
          <a:xfrm>
            <a:off x="533400" y="3305770"/>
            <a:ext cx="5088356" cy="615553"/>
          </a:xfrm>
          <a:prstGeom prst="rect">
            <a:avLst/>
          </a:prstGeom>
        </p:spPr>
        <p:txBody>
          <a:bodyPr wrap="square" lIns="0" tIns="0" rIns="0" bIns="0" rtlCol="0" anchor="t">
            <a:spAutoFit/>
          </a:bodyPr>
          <a:lstStyle/>
          <a:p>
            <a:pPr marL="0" lvl="1"/>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Faaliyet 1: </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Endüstri parkı için harici kanalizasyon şebekesinin inşası;</a:t>
            </a:r>
          </a:p>
        </p:txBody>
      </p:sp>
      <p:sp>
        <p:nvSpPr>
          <p:cNvPr id="17" name="TextBox 5">
            <a:extLst>
              <a:ext uri="{FF2B5EF4-FFF2-40B4-BE49-F238E27FC236}">
                <a16:creationId xmlns:a16="http://schemas.microsoft.com/office/drawing/2014/main" id="{B218E7A2-2A5F-4F8E-B81B-1EC4DF869BA6}"/>
              </a:ext>
            </a:extLst>
          </p:cNvPr>
          <p:cNvSpPr txBox="1"/>
          <p:nvPr/>
        </p:nvSpPr>
        <p:spPr>
          <a:xfrm>
            <a:off x="6385702" y="3305770"/>
            <a:ext cx="5066819" cy="615553"/>
          </a:xfrm>
          <a:prstGeom prst="rect">
            <a:avLst/>
          </a:prstGeom>
        </p:spPr>
        <p:txBody>
          <a:bodyPr wrap="square" lIns="0" tIns="0" rIns="0" bIns="0" rtlCol="0" anchor="t">
            <a:spAutoFit/>
          </a:bodyPr>
          <a:lstStyle/>
          <a:p>
            <a:pPr marL="0" lvl="1"/>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Faaliyet</a:t>
            </a:r>
            <a:r>
              <a:rPr lang="en-US"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2</a:t>
            </a:r>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Mineral su için dış su şebekesinin inşası;</a:t>
            </a:r>
          </a:p>
        </p:txBody>
      </p:sp>
      <p:sp>
        <p:nvSpPr>
          <p:cNvPr id="18" name="TextBox 5">
            <a:extLst>
              <a:ext uri="{FF2B5EF4-FFF2-40B4-BE49-F238E27FC236}">
                <a16:creationId xmlns:a16="http://schemas.microsoft.com/office/drawing/2014/main" id="{0B0FD519-D792-4FC8-BCB0-60C8BF3571A7}"/>
              </a:ext>
            </a:extLst>
          </p:cNvPr>
          <p:cNvSpPr txBox="1"/>
          <p:nvPr/>
        </p:nvSpPr>
        <p:spPr>
          <a:xfrm>
            <a:off x="12227272" y="3305770"/>
            <a:ext cx="5138236" cy="923330"/>
          </a:xfrm>
          <a:prstGeom prst="rect">
            <a:avLst/>
          </a:prstGeom>
        </p:spPr>
        <p:txBody>
          <a:bodyPr wrap="square" lIns="0" tIns="0" rIns="0" bIns="0" rtlCol="0" anchor="t">
            <a:spAutoFit/>
          </a:bodyPr>
          <a:lstStyle/>
          <a:p>
            <a:pPr marL="0" lvl="1"/>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Faaliyet</a:t>
            </a:r>
            <a:r>
              <a:rPr lang="en-US"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3</a:t>
            </a:r>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Endüstri parkı dışına yeni bir elektrik dağıtım merkezinin inşası;</a:t>
            </a:r>
          </a:p>
        </p:txBody>
      </p:sp>
    </p:spTree>
    <p:extLst>
      <p:ext uri="{BB962C8B-B14F-4D97-AF65-F5344CB8AC3E}">
        <p14:creationId xmlns:p14="http://schemas.microsoft.com/office/powerpoint/2010/main" val="424899637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p:nvPr/>
        </p:nvSpPr>
        <p:spPr>
          <a:xfrm>
            <a:off x="3932932" y="2322019"/>
            <a:ext cx="10422136" cy="687881"/>
          </a:xfrm>
          <a:prstGeom prst="rect">
            <a:avLst/>
          </a:prstGeom>
        </p:spPr>
        <p:txBody>
          <a:bodyPr lIns="0" tIns="0" rIns="0" bIns="0" rtlCol="0" anchor="t">
            <a:spAutoFit/>
          </a:bodyPr>
          <a:lstStyle/>
          <a:p>
            <a:pPr algn="ctr">
              <a:lnSpc>
                <a:spcPts val="6159"/>
              </a:lnSpc>
              <a:spcBef>
                <a:spcPct val="0"/>
              </a:spcBef>
            </a:pPr>
            <a:r>
              <a:rPr lang="en-US" sz="36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PROJE KAPSAMINDAKİ ANA FAALİYETLER</a:t>
            </a:r>
          </a:p>
        </p:txBody>
      </p:sp>
      <p:pic>
        <p:nvPicPr>
          <p:cNvPr id="10" name="Картина 9">
            <a:extLst>
              <a:ext uri="{FF2B5EF4-FFF2-40B4-BE49-F238E27FC236}">
                <a16:creationId xmlns:a16="http://schemas.microsoft.com/office/drawing/2014/main" id="{E4B5AF7A-1338-4C07-9331-F75076B308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199" y="4686300"/>
            <a:ext cx="5292829" cy="4267200"/>
          </a:xfrm>
          <a:prstGeom prst="rect">
            <a:avLst/>
          </a:prstGeom>
        </p:spPr>
      </p:pic>
      <p:pic>
        <p:nvPicPr>
          <p:cNvPr id="11" name="Картина 10">
            <a:extLst>
              <a:ext uri="{FF2B5EF4-FFF2-40B4-BE49-F238E27FC236}">
                <a16:creationId xmlns:a16="http://schemas.microsoft.com/office/drawing/2014/main" id="{63CD2F99-1F98-48DD-A817-A47AC05211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0" y="4686300"/>
            <a:ext cx="5292830" cy="4267200"/>
          </a:xfrm>
          <a:prstGeom prst="rect">
            <a:avLst/>
          </a:prstGeom>
        </p:spPr>
      </p:pic>
      <p:pic>
        <p:nvPicPr>
          <p:cNvPr id="12" name="Картина 11">
            <a:extLst>
              <a:ext uri="{FF2B5EF4-FFF2-40B4-BE49-F238E27FC236}">
                <a16:creationId xmlns:a16="http://schemas.microsoft.com/office/drawing/2014/main" id="{F2658B1C-2BDA-4FCF-BB31-71C9A00F95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01147" y="4686300"/>
            <a:ext cx="5410200" cy="4267200"/>
          </a:xfrm>
          <a:prstGeom prst="rect">
            <a:avLst/>
          </a:prstGeom>
        </p:spPr>
      </p:pic>
      <p:sp>
        <p:nvSpPr>
          <p:cNvPr id="13" name="TextBox 5">
            <a:extLst>
              <a:ext uri="{FF2B5EF4-FFF2-40B4-BE49-F238E27FC236}">
                <a16:creationId xmlns:a16="http://schemas.microsoft.com/office/drawing/2014/main" id="{E16CC714-1175-47D1-AD25-AA571EC2FB70}"/>
              </a:ext>
            </a:extLst>
          </p:cNvPr>
          <p:cNvSpPr txBox="1"/>
          <p:nvPr/>
        </p:nvSpPr>
        <p:spPr>
          <a:xfrm>
            <a:off x="457199" y="3302794"/>
            <a:ext cx="5292829" cy="615553"/>
          </a:xfrm>
          <a:prstGeom prst="rect">
            <a:avLst/>
          </a:prstGeom>
        </p:spPr>
        <p:txBody>
          <a:bodyPr wrap="square" lIns="0" tIns="0" rIns="0" bIns="0" rtlCol="0" anchor="t">
            <a:spAutoFit/>
          </a:bodyPr>
          <a:lstStyle/>
          <a:p>
            <a:pPr marL="0" lvl="1" algn="just"/>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Faaliyet</a:t>
            </a:r>
            <a:r>
              <a:rPr lang="en-US"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4</a:t>
            </a:r>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110 kV / 20 kV Trafo Merkezi ve </a:t>
            </a:r>
            <a:r>
              <a:rPr lang="bg-BG" sz="2000" dirty="0" err="1">
                <a:solidFill>
                  <a:srgbClr val="051D40"/>
                </a:solidFill>
                <a:latin typeface="HeliosCond" panose="04000500000000000000" pitchFamily="82" charset="0"/>
                <a:ea typeface="Libra Serif Modern Bold"/>
                <a:cs typeface="Times New Roman" panose="02020603050405020304" pitchFamily="18" charset="0"/>
                <a:sym typeface="Libra Serif Modern Bold"/>
              </a:rPr>
              <a:t>Orta Gerilim (MG)</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elektrik hattı ile ilgili tesislerin inşası;</a:t>
            </a:r>
          </a:p>
        </p:txBody>
      </p:sp>
      <p:sp>
        <p:nvSpPr>
          <p:cNvPr id="17" name="TextBox 5">
            <a:extLst>
              <a:ext uri="{FF2B5EF4-FFF2-40B4-BE49-F238E27FC236}">
                <a16:creationId xmlns:a16="http://schemas.microsoft.com/office/drawing/2014/main" id="{C464A15D-7FB8-4C7B-8780-C70885AD9A99}"/>
              </a:ext>
            </a:extLst>
          </p:cNvPr>
          <p:cNvSpPr txBox="1"/>
          <p:nvPr/>
        </p:nvSpPr>
        <p:spPr>
          <a:xfrm>
            <a:off x="6400800" y="3302794"/>
            <a:ext cx="5233770" cy="1231106"/>
          </a:xfrm>
          <a:prstGeom prst="rect">
            <a:avLst/>
          </a:prstGeom>
        </p:spPr>
        <p:txBody>
          <a:bodyPr wrap="square" lIns="0" tIns="0" rIns="0" bIns="0" rtlCol="0" anchor="t">
            <a:spAutoFit/>
          </a:bodyPr>
          <a:lstStyle/>
          <a:p>
            <a:pPr marL="0" lvl="1" algn="just"/>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Faaliyet</a:t>
            </a:r>
            <a:r>
              <a:rPr lang="en-US"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5</a:t>
            </a:r>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ru-RU"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Endüstri parkını </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“Bulgartransgaz” gaz iletim ağına bağlayan bağlantı gaz boru hattı ve ilgili tesislerin inşası;</a:t>
            </a:r>
          </a:p>
        </p:txBody>
      </p:sp>
      <p:sp>
        <p:nvSpPr>
          <p:cNvPr id="18" name="TextBox 5">
            <a:extLst>
              <a:ext uri="{FF2B5EF4-FFF2-40B4-BE49-F238E27FC236}">
                <a16:creationId xmlns:a16="http://schemas.microsoft.com/office/drawing/2014/main" id="{604A428F-3951-489C-B6CA-290976F3299F}"/>
              </a:ext>
            </a:extLst>
          </p:cNvPr>
          <p:cNvSpPr txBox="1"/>
          <p:nvPr/>
        </p:nvSpPr>
        <p:spPr>
          <a:xfrm>
            <a:off x="12301147" y="3302794"/>
            <a:ext cx="5233770" cy="923330"/>
          </a:xfrm>
          <a:prstGeom prst="rect">
            <a:avLst/>
          </a:prstGeom>
        </p:spPr>
        <p:txBody>
          <a:bodyPr wrap="square" lIns="0" tIns="0" rIns="0" bIns="0" rtlCol="0" anchor="t">
            <a:spAutoFit/>
          </a:bodyPr>
          <a:lstStyle/>
          <a:p>
            <a:pPr marL="0" lvl="1" algn="just"/>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Faaliyet</a:t>
            </a:r>
            <a:r>
              <a:rPr lang="en-US"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6</a:t>
            </a:r>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Sanayi parkı ile II-52 numaralı ulusal yol arasında dış sokak bağlantısının inşası;</a:t>
            </a:r>
          </a:p>
        </p:txBody>
      </p:sp>
    </p:spTree>
    <p:extLst>
      <p:ext uri="{BB962C8B-B14F-4D97-AF65-F5344CB8AC3E}">
        <p14:creationId xmlns:p14="http://schemas.microsoft.com/office/powerpoint/2010/main" val="101323224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p:nvPr/>
        </p:nvSpPr>
        <p:spPr>
          <a:xfrm>
            <a:off x="3932932" y="2322019"/>
            <a:ext cx="10422136" cy="687881"/>
          </a:xfrm>
          <a:prstGeom prst="rect">
            <a:avLst/>
          </a:prstGeom>
        </p:spPr>
        <p:txBody>
          <a:bodyPr lIns="0" tIns="0" rIns="0" bIns="0" rtlCol="0" anchor="t">
            <a:spAutoFit/>
          </a:bodyPr>
          <a:lstStyle/>
          <a:p>
            <a:pPr algn="ctr">
              <a:lnSpc>
                <a:spcPts val="6159"/>
              </a:lnSpc>
              <a:spcBef>
                <a:spcPct val="0"/>
              </a:spcBef>
            </a:pPr>
            <a:r>
              <a:rPr lang="en-US" sz="36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PROJE KAPSAMINDAKİ ANA FAALİYETLER</a:t>
            </a:r>
          </a:p>
        </p:txBody>
      </p:sp>
      <p:sp>
        <p:nvSpPr>
          <p:cNvPr id="16" name="TextBox 5">
            <a:extLst>
              <a:ext uri="{FF2B5EF4-FFF2-40B4-BE49-F238E27FC236}">
                <a16:creationId xmlns:a16="http://schemas.microsoft.com/office/drawing/2014/main" id="{F3E5E2A4-6DC3-48AC-B15E-6CF08928D2FD}"/>
              </a:ext>
            </a:extLst>
          </p:cNvPr>
          <p:cNvSpPr txBox="1"/>
          <p:nvPr/>
        </p:nvSpPr>
        <p:spPr>
          <a:xfrm>
            <a:off x="762000" y="3461147"/>
            <a:ext cx="4751451" cy="615553"/>
          </a:xfrm>
          <a:prstGeom prst="rect">
            <a:avLst/>
          </a:prstGeom>
        </p:spPr>
        <p:txBody>
          <a:bodyPr wrap="square" lIns="0" tIns="0" rIns="0" bIns="0" rtlCol="0" anchor="t">
            <a:spAutoFit/>
          </a:bodyPr>
          <a:lstStyle/>
          <a:p>
            <a:pPr marL="0" lvl="1"/>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Faaliyet</a:t>
            </a:r>
            <a:r>
              <a:rPr lang="en-US"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7</a:t>
            </a:r>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Arazinin heyelanlara karşı güçlendirilmesi;</a:t>
            </a:r>
          </a:p>
        </p:txBody>
      </p:sp>
      <p:sp>
        <p:nvSpPr>
          <p:cNvPr id="14" name="TextBox 5">
            <a:extLst>
              <a:ext uri="{FF2B5EF4-FFF2-40B4-BE49-F238E27FC236}">
                <a16:creationId xmlns:a16="http://schemas.microsoft.com/office/drawing/2014/main" id="{A9760719-FC2A-4F8C-84A7-130BABD33A76}"/>
              </a:ext>
            </a:extLst>
          </p:cNvPr>
          <p:cNvSpPr txBox="1"/>
          <p:nvPr/>
        </p:nvSpPr>
        <p:spPr>
          <a:xfrm>
            <a:off x="12317350" y="3461147"/>
            <a:ext cx="5132449" cy="615553"/>
          </a:xfrm>
          <a:prstGeom prst="rect">
            <a:avLst/>
          </a:prstGeom>
        </p:spPr>
        <p:txBody>
          <a:bodyPr wrap="square" lIns="0" tIns="0" rIns="0" bIns="0" rtlCol="0" anchor="t">
            <a:spAutoFit/>
          </a:bodyPr>
          <a:lstStyle/>
          <a:p>
            <a:pPr marL="0" lvl="1"/>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Faaliyet</a:t>
            </a:r>
            <a:r>
              <a:rPr lang="en-US"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9</a:t>
            </a:r>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Çevreci iç altyapının inşası;</a:t>
            </a:r>
          </a:p>
        </p:txBody>
      </p:sp>
      <p:pic>
        <p:nvPicPr>
          <p:cNvPr id="15" name="Картина 14">
            <a:extLst>
              <a:ext uri="{FF2B5EF4-FFF2-40B4-BE49-F238E27FC236}">
                <a16:creationId xmlns:a16="http://schemas.microsoft.com/office/drawing/2014/main" id="{720D1F7E-030E-4695-9B35-2F94F33848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17349" y="4305300"/>
            <a:ext cx="5720361" cy="4589768"/>
          </a:xfrm>
          <a:prstGeom prst="rect">
            <a:avLst/>
          </a:prstGeom>
        </p:spPr>
      </p:pic>
      <p:sp>
        <p:nvSpPr>
          <p:cNvPr id="19" name="TextBox 5">
            <a:extLst>
              <a:ext uri="{FF2B5EF4-FFF2-40B4-BE49-F238E27FC236}">
                <a16:creationId xmlns:a16="http://schemas.microsoft.com/office/drawing/2014/main" id="{8598D82A-E3D7-40FB-9AA8-E05F11A516C5}"/>
              </a:ext>
            </a:extLst>
          </p:cNvPr>
          <p:cNvSpPr txBox="1"/>
          <p:nvPr/>
        </p:nvSpPr>
        <p:spPr>
          <a:xfrm>
            <a:off x="6248400" y="3461147"/>
            <a:ext cx="5208650" cy="615553"/>
          </a:xfrm>
          <a:prstGeom prst="rect">
            <a:avLst/>
          </a:prstGeom>
        </p:spPr>
        <p:txBody>
          <a:bodyPr wrap="square" lIns="0" tIns="0" rIns="0" bIns="0" rtlCol="0" anchor="t">
            <a:spAutoFit/>
          </a:bodyPr>
          <a:lstStyle/>
          <a:p>
            <a:pPr marL="0" lvl="1"/>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Faaliyet</a:t>
            </a:r>
            <a:r>
              <a:rPr lang="en-US"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8</a:t>
            </a:r>
            <a:r>
              <a:rPr lang="bg-BG" sz="20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bg-BG" sz="2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İç teknik altyapının inşası;</a:t>
            </a:r>
          </a:p>
        </p:txBody>
      </p:sp>
      <p:pic>
        <p:nvPicPr>
          <p:cNvPr id="20" name="Картина 19">
            <a:extLst>
              <a:ext uri="{FF2B5EF4-FFF2-40B4-BE49-F238E27FC236}">
                <a16:creationId xmlns:a16="http://schemas.microsoft.com/office/drawing/2014/main" id="{828EAA96-B1F8-4C6B-A05E-E601FCC06F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00" y="4457699"/>
            <a:ext cx="5562600" cy="4419599"/>
          </a:xfrm>
          <a:prstGeom prst="rect">
            <a:avLst/>
          </a:prstGeom>
        </p:spPr>
      </p:pic>
      <p:pic>
        <p:nvPicPr>
          <p:cNvPr id="4" name="Картина 3">
            <a:extLst>
              <a:ext uri="{FF2B5EF4-FFF2-40B4-BE49-F238E27FC236}">
                <a16:creationId xmlns:a16="http://schemas.microsoft.com/office/drawing/2014/main" id="{62B8E6BD-0FAA-4139-9195-54030B1A0D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600" y="4428564"/>
            <a:ext cx="5410200" cy="4448735"/>
          </a:xfrm>
          <a:prstGeom prst="rect">
            <a:avLst/>
          </a:prstGeom>
        </p:spPr>
      </p:pic>
    </p:spTree>
    <p:extLst>
      <p:ext uri="{BB962C8B-B14F-4D97-AF65-F5344CB8AC3E}">
        <p14:creationId xmlns:p14="http://schemas.microsoft.com/office/powerpoint/2010/main" val="75446746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p:nvPr/>
        </p:nvSpPr>
        <p:spPr>
          <a:xfrm>
            <a:off x="838200" y="2250573"/>
            <a:ext cx="17068800" cy="369332"/>
          </a:xfrm>
          <a:prstGeom prst="rect">
            <a:avLst/>
          </a:prstGeom>
        </p:spPr>
        <p:txBody>
          <a:bodyPr wrap="square" lIns="0" tIns="0" rIns="0" bIns="0" rtlCol="0" anchor="t">
            <a:spAutoFit/>
          </a:bodyPr>
          <a:lstStyle/>
          <a:p>
            <a:pPr algn="ctr">
              <a:spcBef>
                <a:spcPct val="0"/>
              </a:spcBef>
            </a:pPr>
            <a:r>
              <a:rPr lang="bg-BG" sz="24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„33 SVISHTOVSKI POLK“ CADDESİNDE TRAFİK AKIŞININ İYİLEŞTİRİLMESİNE YÖNELİK BÜYÜK ONARIM ÇALIŞMALARI – SVISHTOV ŞEHRİ</a:t>
            </a:r>
            <a:endParaRPr lang="en-US" sz="24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endParaRPr>
          </a:p>
        </p:txBody>
      </p:sp>
      <p:sp>
        <p:nvSpPr>
          <p:cNvPr id="10" name="TextBox 5">
            <a:extLst>
              <a:ext uri="{FF2B5EF4-FFF2-40B4-BE49-F238E27FC236}">
                <a16:creationId xmlns:a16="http://schemas.microsoft.com/office/drawing/2014/main" id="{0131F17E-7485-4CB2-B7E3-84B3F3D2CB0C}"/>
              </a:ext>
            </a:extLst>
          </p:cNvPr>
          <p:cNvSpPr txBox="1"/>
          <p:nvPr/>
        </p:nvSpPr>
        <p:spPr>
          <a:xfrm>
            <a:off x="457200" y="2797634"/>
            <a:ext cx="17449800" cy="2031325"/>
          </a:xfrm>
          <a:prstGeom prst="rect">
            <a:avLst/>
          </a:prstGeom>
        </p:spPr>
        <p:txBody>
          <a:bodyPr wrap="square" lIns="0" tIns="0" rIns="0" bIns="0" rtlCol="0" anchor="t">
            <a:spAutoFit/>
          </a:bodyPr>
          <a:lstStyle/>
          <a:p>
            <a:pPr marL="0" lvl="1" indent="269875" algn="just"/>
            <a:r>
              <a:rPr lang="bg-BG" sz="22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"Yol Altyapısı" Ajansı ile Svištov Belediyesi arasında imzalanan anlaşma uyarınca ve Svištov Tuna Endüstri Parkı projesinin hayata geçirilmesinden kaynaklanan trafik yoğunluğunun yol açtığı trafik güvenliğini iyileştirmek amacıyla, söz konusu kesimde trafik düzeninin yeniden düzenlenmesi gerekmektedir. </a:t>
            </a:r>
          </a:p>
          <a:p>
            <a:pPr marL="0" lvl="1" indent="269875" algn="just"/>
            <a:r>
              <a:rPr lang="bg-BG" sz="22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Bu amaçla, Cumhuriyet Yolu </a:t>
            </a:r>
            <a:r>
              <a:rPr lang="en-US" sz="22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II </a:t>
            </a:r>
            <a:r>
              <a:rPr lang="bg-BG" sz="22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52 caddesinin bir bölümünde kapsamlı bir onarım yapılması planlanmaktadır. Bu onarım kapsamında, trafik akışının sorunsuz bir şekilde ilerlemesi ve parkın giriş ve çıkışlarında trafik güvenliğinin artırılması amacıyla iki adet döner kavşak inşa edilmesi öngörülmektedir.</a:t>
            </a:r>
          </a:p>
        </p:txBody>
      </p:sp>
      <p:pic>
        <p:nvPicPr>
          <p:cNvPr id="3" name="Картина 2">
            <a:extLst>
              <a:ext uri="{FF2B5EF4-FFF2-40B4-BE49-F238E27FC236}">
                <a16:creationId xmlns:a16="http://schemas.microsoft.com/office/drawing/2014/main" id="{2B8F3279-952E-490D-AF46-31FEB43492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199" y="4914900"/>
            <a:ext cx="8296101" cy="3914283"/>
          </a:xfrm>
          <a:prstGeom prst="rect">
            <a:avLst/>
          </a:prstGeom>
        </p:spPr>
      </p:pic>
      <p:pic>
        <p:nvPicPr>
          <p:cNvPr id="5" name="Картина 4">
            <a:extLst>
              <a:ext uri="{FF2B5EF4-FFF2-40B4-BE49-F238E27FC236}">
                <a16:creationId xmlns:a16="http://schemas.microsoft.com/office/drawing/2014/main" id="{763429CE-6950-4CC9-BA62-4BE65D84E2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0471" y="4914900"/>
            <a:ext cx="8486530" cy="3895426"/>
          </a:xfrm>
          <a:prstGeom prst="rect">
            <a:avLst/>
          </a:prstGeom>
        </p:spPr>
      </p:pic>
    </p:spTree>
    <p:extLst>
      <p:ext uri="{BB962C8B-B14F-4D97-AF65-F5344CB8AC3E}">
        <p14:creationId xmlns:p14="http://schemas.microsoft.com/office/powerpoint/2010/main" val="3371002489"/>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p:nvPr/>
        </p:nvSpPr>
        <p:spPr>
          <a:xfrm>
            <a:off x="838200" y="2322019"/>
            <a:ext cx="17068800" cy="369332"/>
          </a:xfrm>
          <a:prstGeom prst="rect">
            <a:avLst/>
          </a:prstGeom>
        </p:spPr>
        <p:txBody>
          <a:bodyPr wrap="square" lIns="0" tIns="0" rIns="0" bIns="0" rtlCol="0" anchor="t">
            <a:spAutoFit/>
          </a:bodyPr>
          <a:lstStyle/>
          <a:p>
            <a:pPr algn="ctr">
              <a:spcBef>
                <a:spcPct val="0"/>
              </a:spcBef>
            </a:pPr>
            <a:r>
              <a:rPr lang="bg-BG" sz="24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rPr>
              <a:t>SVISHTOV’U RUSE – VELIKO TARNOVO OTOYOLUNA BAĞLAYAN HIZLI YOL</a:t>
            </a:r>
            <a:endParaRPr lang="en-US" sz="2400" b="1" dirty="0">
              <a:solidFill>
                <a:schemeClr val="tx2">
                  <a:lumMod val="50000"/>
                </a:schemeClr>
              </a:solidFill>
              <a:latin typeface="HeliosCond" panose="04000500000000000000" pitchFamily="82" charset="0"/>
              <a:ea typeface="Libra Serif Modern Bold"/>
              <a:cs typeface="Times New Roman" panose="02020603050405020304" pitchFamily="18" charset="0"/>
              <a:sym typeface="Libra Serif Modern Bold"/>
            </a:endParaRPr>
          </a:p>
        </p:txBody>
      </p:sp>
      <p:sp>
        <p:nvSpPr>
          <p:cNvPr id="10" name="TextBox 5">
            <a:extLst>
              <a:ext uri="{FF2B5EF4-FFF2-40B4-BE49-F238E27FC236}">
                <a16:creationId xmlns:a16="http://schemas.microsoft.com/office/drawing/2014/main" id="{0131F17E-7485-4CB2-B7E3-84B3F3D2CB0C}"/>
              </a:ext>
            </a:extLst>
          </p:cNvPr>
          <p:cNvSpPr txBox="1"/>
          <p:nvPr/>
        </p:nvSpPr>
        <p:spPr>
          <a:xfrm>
            <a:off x="457200" y="3047226"/>
            <a:ext cx="8458200" cy="5847755"/>
          </a:xfrm>
          <a:prstGeom prst="rect">
            <a:avLst/>
          </a:prstGeom>
        </p:spPr>
        <p:txBody>
          <a:bodyPr wrap="square" lIns="0" tIns="0" rIns="0" bIns="0" rtlCol="0" anchor="t">
            <a:spAutoFit/>
          </a:bodyPr>
          <a:lstStyle/>
          <a:p>
            <a:pPr algn="just">
              <a:spcAft>
                <a:spcPts val="0"/>
              </a:spcAft>
            </a:pPr>
            <a:r>
              <a:rPr lang="ru-RU" sz="1900" b="1" dirty="0">
                <a:solidFill>
                  <a:srgbClr val="282828"/>
                </a:solidFill>
                <a:latin typeface="HeliosCond" panose="04000500000000000000" pitchFamily="82" charset="0"/>
              </a:rPr>
              <a:t>       </a:t>
            </a:r>
            <a:r>
              <a:rPr lang="bg-BG" sz="1900" b="1" dirty="0">
                <a:solidFill>
                  <a:srgbClr val="282828"/>
                </a:solidFill>
                <a:latin typeface="HeliosCond" panose="04000500000000000000" pitchFamily="82" charset="0"/>
              </a:rPr>
              <a:t>PRR kapsamında onaylanan Entegre Bölgesel Yatırımlar Konsepti çerçevesinde, Svištov Belediyesi, 25 km uzunluğundaki Svištov – "Ruse – Veliko Tarnovo" otoyolunun inşası için API'nin bağımsız yatırımı olan faaliyetin dahil edilmesinin gerekliliğini gerekçelendirmeyi ve savunmayı başardı</a:t>
            </a:r>
            <a:r>
              <a:rPr lang="bg-BG" sz="1900" dirty="0">
                <a:solidFill>
                  <a:srgbClr val="282828"/>
                </a:solidFill>
                <a:latin typeface="HeliosCond" panose="04000500000000000000" pitchFamily="82" charset="0"/>
              </a:rPr>
              <a:t>.</a:t>
            </a:r>
          </a:p>
          <a:p>
            <a:pPr indent="360363" algn="just">
              <a:spcAft>
                <a:spcPts val="0"/>
              </a:spcAft>
            </a:pPr>
            <a:r>
              <a:rPr lang="bg-BG" sz="1900" dirty="0">
                <a:solidFill>
                  <a:srgbClr val="282828"/>
                </a:solidFill>
                <a:latin typeface="HeliosCond" panose="04000500000000000000" pitchFamily="82" charset="0"/>
              </a:rPr>
              <a:t>Bu kesim, Svištov Belediyesi için birinci dereceden öncelikli bir konudur. Bu projenin hayata geçirilmesi, tüm belediyenin ekonomik kalkınmasını belirleyecek olan gelecekteki Tuna Endüstri ve Teknoloji Parkı – Sviştov'un işleyişiyle doğrudan bağlantılıdır. Adım adım, çok çaba sarf ettik ve bu hızlı yol kesimi gerçeğe dönüşene kadar gerekli çabaları göstermeye devam edeceğiz.</a:t>
            </a:r>
          </a:p>
          <a:p>
            <a:pPr indent="360363" algn="just">
              <a:spcAft>
                <a:spcPts val="0"/>
              </a:spcAft>
            </a:pPr>
            <a:r>
              <a:rPr lang="bg-BG" sz="1900" dirty="0">
                <a:solidFill>
                  <a:srgbClr val="282828"/>
                </a:solidFill>
                <a:latin typeface="HeliosCond" panose="04000500000000000000" pitchFamily="82" charset="0"/>
              </a:rPr>
              <a:t>Bu yatırım, belediyenin yakın il merkezleri ve ulusal karayolu ağıyla mükemmel bir ulaşım bağlantısı sağlayacak ve Ulaştırma Bakanlığı, </a:t>
            </a:r>
            <a:r>
              <a:rPr lang="bg-BG" sz="1900" b="1" dirty="0">
                <a:solidFill>
                  <a:srgbClr val="282828"/>
                </a:solidFill>
                <a:latin typeface="HeliosCond" panose="04000500000000000000" pitchFamily="82" charset="0"/>
              </a:rPr>
              <a:t>SVISHTOV'A GİDEN DÖRT ŞERİTLİ HIZ OTOYOLUNUN ULUSAL ÖNEMDE BİR PROJE OLDUĞUNU</a:t>
            </a:r>
            <a:r>
              <a:rPr lang="bg-BG" sz="1900" dirty="0">
                <a:solidFill>
                  <a:srgbClr val="282828"/>
                </a:solidFill>
                <a:latin typeface="HeliosCond" panose="04000500000000000000" pitchFamily="82" charset="0"/>
              </a:rPr>
              <a:t> TEYİT ETTİ</a:t>
            </a:r>
            <a:r>
              <a:rPr lang="ru-RU" sz="1900" dirty="0">
                <a:latin typeface="HeliosCond" panose="04000500000000000000" pitchFamily="82" charset="0"/>
              </a:rPr>
              <a:t>.</a:t>
            </a:r>
            <a:r>
              <a:rPr lang="ru-RU" sz="1900" dirty="0">
                <a:solidFill>
                  <a:srgbClr val="282828"/>
                </a:solidFill>
                <a:latin typeface="HeliosCond" panose="04000500000000000000" pitchFamily="82" charset="0"/>
              </a:rPr>
              <a:t> </a:t>
            </a:r>
          </a:p>
          <a:p>
            <a:pPr indent="360363" algn="just">
              <a:spcAft>
                <a:spcPts val="0"/>
              </a:spcAft>
            </a:pPr>
            <a:r>
              <a:rPr lang="bg-BG" sz="1900" dirty="0">
                <a:solidFill>
                  <a:srgbClr val="282828"/>
                </a:solidFill>
                <a:latin typeface="HeliosCond" panose="04000500000000000000" pitchFamily="82" charset="0"/>
              </a:rPr>
              <a:t>Yol, önemli bir mali kaynak gerektirdiği için devlet bütçesinden veya AB fonlarından sağlanan BFP ile birlikte finanse edilecek, ancak bunun karşılığında belediyelerin, Orta-Kuzey Bölgesi'nin ve Kuzey Bulgaristan'ın sosyo-ekonomik kalkınmasına büyük </a:t>
            </a:r>
            <a:r>
              <a:rPr lang="ru-RU" sz="1900" dirty="0">
                <a:solidFill>
                  <a:srgbClr val="282828"/>
                </a:solidFill>
                <a:latin typeface="HeliosCond" panose="04000500000000000000" pitchFamily="82" charset="0"/>
              </a:rPr>
              <a:t>faydalar</a:t>
            </a:r>
            <a:r>
              <a:rPr lang="bg-BG" sz="1900" dirty="0">
                <a:solidFill>
                  <a:srgbClr val="282828"/>
                </a:solidFill>
                <a:latin typeface="HeliosCond" panose="04000500000000000000" pitchFamily="82" charset="0"/>
              </a:rPr>
              <a:t> sağlayacaktır. </a:t>
            </a:r>
          </a:p>
          <a:p>
            <a:pPr indent="360363" algn="just">
              <a:spcAft>
                <a:spcPts val="0"/>
              </a:spcAft>
            </a:pPr>
            <a:r>
              <a:rPr lang="bg-BG" sz="1900" dirty="0" err="1">
                <a:solidFill>
                  <a:srgbClr val="282828"/>
                </a:solidFill>
                <a:latin typeface="HeliosCond" panose="04000500000000000000" pitchFamily="82" charset="0"/>
                <a:ea typeface="Libra Serif Modern Bold"/>
                <a:cs typeface="Times New Roman" panose="02020603050405020304" pitchFamily="18" charset="0"/>
                <a:sym typeface="Libra Serif Modern Bold"/>
              </a:rPr>
              <a:t>Ön proje </a:t>
            </a:r>
            <a:r>
              <a:rPr lang="bg-BG" sz="1900" dirty="0">
                <a:solidFill>
                  <a:srgbClr val="282828"/>
                </a:solidFill>
                <a:latin typeface="HeliosCond" panose="04000500000000000000" pitchFamily="82" charset="0"/>
                <a:ea typeface="Libra Serif Modern Bold"/>
                <a:cs typeface="Times New Roman" panose="02020603050405020304" pitchFamily="18" charset="0"/>
                <a:sym typeface="Libra Serif Modern Bold"/>
              </a:rPr>
              <a:t>çalışması için gerekli kaynaklar, Karayolu Altyapı Ajansı tarafından sağlanmıştır.</a:t>
            </a:r>
            <a:endParaRPr lang="bg-BG" sz="1900"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p:txBody>
      </p:sp>
      <p:pic>
        <p:nvPicPr>
          <p:cNvPr id="4" name="Картина 3">
            <a:extLst>
              <a:ext uri="{FF2B5EF4-FFF2-40B4-BE49-F238E27FC236}">
                <a16:creationId xmlns:a16="http://schemas.microsoft.com/office/drawing/2014/main" id="{81A959A8-7263-4F70-8D35-82AE533C094B}"/>
              </a:ext>
            </a:extLst>
          </p:cNvPr>
          <p:cNvPicPr>
            <a:picLocks noChangeAspect="1"/>
          </p:cNvPicPr>
          <p:nvPr/>
        </p:nvPicPr>
        <p:blipFill rotWithShape="1">
          <a:blip r:embed="rId2">
            <a:extLst>
              <a:ext uri="{28A0092B-C50C-407E-A947-70E740481C1C}">
                <a14:useLocalDpi xmlns:a14="http://schemas.microsoft.com/office/drawing/2010/main" val="0"/>
              </a:ext>
            </a:extLst>
          </a:blip>
          <a:srcRect l="1995" r="1338"/>
          <a:stretch/>
        </p:blipFill>
        <p:spPr>
          <a:xfrm>
            <a:off x="9296400" y="3047226"/>
            <a:ext cx="8610600" cy="5594706"/>
          </a:xfrm>
          <a:prstGeom prst="rect">
            <a:avLst/>
          </a:prstGeom>
        </p:spPr>
      </p:pic>
    </p:spTree>
    <p:extLst>
      <p:ext uri="{BB962C8B-B14F-4D97-AF65-F5344CB8AC3E}">
        <p14:creationId xmlns:p14="http://schemas.microsoft.com/office/powerpoint/2010/main" val="360527986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авоъгълник 1">
            <a:extLst>
              <a:ext uri="{FF2B5EF4-FFF2-40B4-BE49-F238E27FC236}">
                <a16:creationId xmlns:a16="http://schemas.microsoft.com/office/drawing/2014/main" id="{9744098E-A929-4873-91D7-44EFD73D51B0}"/>
              </a:ext>
            </a:extLst>
          </p:cNvPr>
          <p:cNvSpPr/>
          <p:nvPr/>
        </p:nvSpPr>
        <p:spPr>
          <a:xfrm>
            <a:off x="13417341" y="4229100"/>
            <a:ext cx="3346659" cy="4524315"/>
          </a:xfrm>
          <a:prstGeom prst="rect">
            <a:avLst/>
          </a:prstGeom>
          <a:ln>
            <a:solidFill>
              <a:srgbClr val="9933FF"/>
            </a:solidFill>
          </a:ln>
        </p:spPr>
        <p:txBody>
          <a:bodyPr wrap="square">
            <a:spAutoFit/>
          </a:bodyPr>
          <a:lstStyle/>
          <a:p>
            <a:pPr lvl="0" algn="ctr"/>
            <a:r>
              <a:rPr lang="bg-BG" sz="2400" dirty="0">
                <a:latin typeface="HeliosCond" panose="04000500000000000000" pitchFamily="82" charset="0"/>
                <a:ea typeface="Libra Serif Modern Bold"/>
                <a:cs typeface="Times New Roman" panose="02020603050405020304" pitchFamily="18" charset="0"/>
                <a:sym typeface="Libra Serif Modern Bold"/>
              </a:rPr>
              <a:t>Belde sınırları içindeki yatırım ortamının iyileştirilmesi ve bölge ile etrafa yeni iş operatörleri için büyüme fırsatlarının sağlanması.</a:t>
            </a:r>
          </a:p>
          <a:p>
            <a:pPr lvl="0" algn="ctr"/>
            <a:endParaRPr lang="bg-BG" sz="2400" dirty="0">
              <a:latin typeface="HeliosCond" panose="04000500000000000000" pitchFamily="82" charset="0"/>
              <a:ea typeface="Libra Serif Modern Bold"/>
              <a:cs typeface="Times New Roman" panose="02020603050405020304" pitchFamily="18" charset="0"/>
              <a:sym typeface="Libra Serif Modern Bold"/>
            </a:endParaRPr>
          </a:p>
          <a:p>
            <a:pPr lvl="0" algn="ctr"/>
            <a:endParaRPr lang="bg-BG" sz="2400" dirty="0">
              <a:latin typeface="HeliosCond" panose="04000500000000000000" pitchFamily="82" charset="0"/>
              <a:ea typeface="Libra Serif Modern Bold"/>
              <a:cs typeface="Times New Roman" panose="02020603050405020304" pitchFamily="18" charset="0"/>
              <a:sym typeface="Libra Serif Modern Bold"/>
            </a:endParaRPr>
          </a:p>
          <a:p>
            <a:pPr lvl="0" algn="ctr"/>
            <a:endParaRPr lang="bg-BG" sz="2400" dirty="0">
              <a:latin typeface="HeliosCond" panose="04000500000000000000" pitchFamily="82" charset="0"/>
              <a:cs typeface="Times New Roman" panose="02020603050405020304" pitchFamily="18" charset="0"/>
              <a:sym typeface="Libra Serif Modern Bold"/>
            </a:endParaRPr>
          </a:p>
          <a:p>
            <a:pPr lvl="0" algn="ctr"/>
            <a:endParaRPr lang="bg-BG" sz="2400" dirty="0">
              <a:latin typeface="HeliosCond" panose="04000500000000000000" pitchFamily="82" charset="0"/>
            </a:endParaRPr>
          </a:p>
        </p:txBody>
      </p:sp>
      <p:sp>
        <p:nvSpPr>
          <p:cNvPr id="51" name="Правоъгълник 50">
            <a:extLst>
              <a:ext uri="{FF2B5EF4-FFF2-40B4-BE49-F238E27FC236}">
                <a16:creationId xmlns:a16="http://schemas.microsoft.com/office/drawing/2014/main" id="{5E71D865-900F-492E-9ACC-0F3F7C513007}"/>
              </a:ext>
            </a:extLst>
          </p:cNvPr>
          <p:cNvSpPr/>
          <p:nvPr/>
        </p:nvSpPr>
        <p:spPr>
          <a:xfrm>
            <a:off x="9296399" y="4229100"/>
            <a:ext cx="3176926" cy="4524315"/>
          </a:xfrm>
          <a:prstGeom prst="rect">
            <a:avLst/>
          </a:prstGeom>
          <a:ln>
            <a:solidFill>
              <a:srgbClr val="FF3399"/>
            </a:solidFill>
          </a:ln>
        </p:spPr>
        <p:txBody>
          <a:bodyPr wrap="square">
            <a:spAutoFit/>
          </a:bodyPr>
          <a:lstStyle/>
          <a:p>
            <a:pPr lvl="0" algn="ctr"/>
            <a:r>
              <a:rPr lang="bg-BG" sz="2400" dirty="0">
                <a:latin typeface="HeliosCond" panose="04000500000000000000" pitchFamily="82" charset="0"/>
                <a:ea typeface="Libra Serif Modern Bold"/>
                <a:cs typeface="Times New Roman" panose="02020603050405020304" pitchFamily="18" charset="0"/>
                <a:sym typeface="Libra Serif Modern Bold"/>
              </a:rPr>
              <a:t>Yeni iş yerleri, işverenler ve yatırımcılar sağlayarak yerel halkın yaşam standardını, Sviştov, bölge ve Orta-Kuzey Bölgesi sakinlerinin refahını ve yaşam kalitesini iyileştirmek.</a:t>
            </a:r>
          </a:p>
          <a:p>
            <a:pPr lvl="0" algn="ctr"/>
            <a:endParaRPr lang="bg-BG" sz="2400" dirty="0">
              <a:latin typeface="HeliosCond" panose="04000500000000000000" pitchFamily="82" charset="0"/>
            </a:endParaRPr>
          </a:p>
        </p:txBody>
      </p:sp>
      <p:sp>
        <p:nvSpPr>
          <p:cNvPr id="56" name="Правоъгълник 55">
            <a:extLst>
              <a:ext uri="{FF2B5EF4-FFF2-40B4-BE49-F238E27FC236}">
                <a16:creationId xmlns:a16="http://schemas.microsoft.com/office/drawing/2014/main" id="{AFDBFE45-3AAB-411B-A94B-41EE9E25B2CC}"/>
              </a:ext>
            </a:extLst>
          </p:cNvPr>
          <p:cNvSpPr/>
          <p:nvPr/>
        </p:nvSpPr>
        <p:spPr>
          <a:xfrm>
            <a:off x="5334000" y="4229100"/>
            <a:ext cx="3026678" cy="4524315"/>
          </a:xfrm>
          <a:prstGeom prst="rect">
            <a:avLst/>
          </a:prstGeom>
          <a:ln>
            <a:solidFill>
              <a:schemeClr val="accent6">
                <a:lumMod val="75000"/>
              </a:schemeClr>
            </a:solidFill>
          </a:ln>
        </p:spPr>
        <p:txBody>
          <a:bodyPr wrap="square">
            <a:spAutoFit/>
          </a:bodyPr>
          <a:lstStyle/>
          <a:p>
            <a:pPr lvl="0" algn="ctr"/>
            <a:r>
              <a:rPr lang="bg-BG" sz="2400" dirty="0">
                <a:latin typeface="HeliosCond" panose="04000500000000000000" pitchFamily="82" charset="0"/>
                <a:ea typeface="Libra Serif Modern Bold"/>
                <a:cs typeface="Times New Roman" panose="02020603050405020304" pitchFamily="18" charset="0"/>
                <a:sym typeface="Libra Serif Modern Bold"/>
              </a:rPr>
              <a:t>Bölgesel altyapının iyileştirilmesi - yol bağlantılarının ve cadde ağının yeniden inşası ve modernizasyonu; su ve kanalizasyon sistemlerinin rehabilitasyonu vb.</a:t>
            </a:r>
          </a:p>
          <a:p>
            <a:pPr lvl="0" algn="ctr"/>
            <a:endParaRPr lang="bg-BG" sz="2400" dirty="0">
              <a:latin typeface="HeliosCond" panose="04000500000000000000" pitchFamily="82" charset="0"/>
              <a:ea typeface="Libra Serif Modern Bold"/>
              <a:cs typeface="Times New Roman" panose="02020603050405020304" pitchFamily="18" charset="0"/>
              <a:sym typeface="Libra Serif Modern Bold"/>
            </a:endParaRPr>
          </a:p>
          <a:p>
            <a:pPr lvl="0" algn="ctr"/>
            <a:endParaRPr lang="bg-BG" sz="2400" dirty="0">
              <a:latin typeface="HeliosCond" panose="04000500000000000000" pitchFamily="82" charset="0"/>
              <a:ea typeface="Libra Serif Modern Bold"/>
              <a:cs typeface="Times New Roman" panose="02020603050405020304" pitchFamily="18" charset="0"/>
              <a:sym typeface="Libra Serif Modern Bold"/>
            </a:endParaRPr>
          </a:p>
          <a:p>
            <a:pPr lvl="0" algn="ctr"/>
            <a:endParaRPr lang="bg-BG" sz="2400" dirty="0">
              <a:latin typeface="HeliosCond" panose="04000500000000000000" pitchFamily="82" charset="0"/>
              <a:ea typeface="Libra Serif Modern Bold"/>
              <a:cs typeface="Times New Roman" panose="02020603050405020304" pitchFamily="18" charset="0"/>
              <a:sym typeface="Libra Serif Modern Bold"/>
            </a:endParaRPr>
          </a:p>
          <a:p>
            <a:pPr lvl="0" algn="ctr"/>
            <a:endParaRPr lang="bg-BG" sz="2400" dirty="0">
              <a:latin typeface="HeliosCond" panose="04000500000000000000" pitchFamily="82" charset="0"/>
              <a:cs typeface="Times New Roman" panose="02020603050405020304" pitchFamily="18" charset="0"/>
              <a:sym typeface="Libra Serif Modern Bold"/>
            </a:endParaRPr>
          </a:p>
        </p:txBody>
      </p:sp>
      <p:sp>
        <p:nvSpPr>
          <p:cNvPr id="60" name="Блоксхема: ръчно въвеждане 59">
            <a:extLst>
              <a:ext uri="{FF2B5EF4-FFF2-40B4-BE49-F238E27FC236}">
                <a16:creationId xmlns:a16="http://schemas.microsoft.com/office/drawing/2014/main" id="{273F78F1-6FD8-4183-8C2B-08548BC544F7}"/>
              </a:ext>
            </a:extLst>
          </p:cNvPr>
          <p:cNvSpPr/>
          <p:nvPr/>
        </p:nvSpPr>
        <p:spPr>
          <a:xfrm flipV="1">
            <a:off x="1371600" y="3048362"/>
            <a:ext cx="2966434" cy="1103353"/>
          </a:xfrm>
          <a:prstGeom prst="flowChartManualInpu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bg-BG"/>
          </a:p>
        </p:txBody>
      </p:sp>
      <p:sp>
        <p:nvSpPr>
          <p:cNvPr id="61" name="Блоксхема: ръчно въвеждане 60">
            <a:extLst>
              <a:ext uri="{FF2B5EF4-FFF2-40B4-BE49-F238E27FC236}">
                <a16:creationId xmlns:a16="http://schemas.microsoft.com/office/drawing/2014/main" id="{7202D158-7E92-4340-A6BC-B2380F2DD658}"/>
              </a:ext>
            </a:extLst>
          </p:cNvPr>
          <p:cNvSpPr/>
          <p:nvPr/>
        </p:nvSpPr>
        <p:spPr>
          <a:xfrm flipV="1">
            <a:off x="5358381" y="3048362"/>
            <a:ext cx="3002297" cy="1104537"/>
          </a:xfrm>
          <a:prstGeom prst="flowChartManualInpu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bg-BG"/>
          </a:p>
        </p:txBody>
      </p:sp>
      <p:sp>
        <p:nvSpPr>
          <p:cNvPr id="66" name="Блоксхема: ръчно въвеждане 65">
            <a:extLst>
              <a:ext uri="{FF2B5EF4-FFF2-40B4-BE49-F238E27FC236}">
                <a16:creationId xmlns:a16="http://schemas.microsoft.com/office/drawing/2014/main" id="{E8B49665-247C-4F16-8EAA-D48A9661260C}"/>
              </a:ext>
            </a:extLst>
          </p:cNvPr>
          <p:cNvSpPr/>
          <p:nvPr/>
        </p:nvSpPr>
        <p:spPr>
          <a:xfrm flipV="1">
            <a:off x="9296400" y="3048362"/>
            <a:ext cx="3176926" cy="1104538"/>
          </a:xfrm>
          <a:prstGeom prst="flowChartManualInput">
            <a:avLst/>
          </a:prstGeom>
          <a:solidFill>
            <a:srgbClr val="FF65D7"/>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bg-BG"/>
          </a:p>
        </p:txBody>
      </p:sp>
      <p:sp>
        <p:nvSpPr>
          <p:cNvPr id="67" name="Блоксхема: ръчно въвеждане 66">
            <a:extLst>
              <a:ext uri="{FF2B5EF4-FFF2-40B4-BE49-F238E27FC236}">
                <a16:creationId xmlns:a16="http://schemas.microsoft.com/office/drawing/2014/main" id="{0CA6B49C-EDFC-4100-965C-8B2708CE8721}"/>
              </a:ext>
            </a:extLst>
          </p:cNvPr>
          <p:cNvSpPr/>
          <p:nvPr/>
        </p:nvSpPr>
        <p:spPr>
          <a:xfrm flipV="1">
            <a:off x="13417341" y="3048362"/>
            <a:ext cx="3346658" cy="1103352"/>
          </a:xfrm>
          <a:prstGeom prst="flowChartManualInput">
            <a:avLst/>
          </a:prstGeom>
          <a:solidFill>
            <a:srgbClr val="AC75D5"/>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bg-BG" sz="2400" dirty="0"/>
          </a:p>
        </p:txBody>
      </p:sp>
      <p:sp>
        <p:nvSpPr>
          <p:cNvPr id="6" name="Правоъгълник 5">
            <a:extLst>
              <a:ext uri="{FF2B5EF4-FFF2-40B4-BE49-F238E27FC236}">
                <a16:creationId xmlns:a16="http://schemas.microsoft.com/office/drawing/2014/main" id="{56B9A7B8-69BE-4784-B494-D66D68D6B705}"/>
              </a:ext>
            </a:extLst>
          </p:cNvPr>
          <p:cNvSpPr/>
          <p:nvPr/>
        </p:nvSpPr>
        <p:spPr>
          <a:xfrm>
            <a:off x="1371600" y="4229100"/>
            <a:ext cx="2966434" cy="4524315"/>
          </a:xfrm>
          <a:prstGeom prst="rect">
            <a:avLst/>
          </a:prstGeom>
          <a:ln>
            <a:solidFill>
              <a:srgbClr val="FFC000"/>
            </a:solidFill>
          </a:ln>
        </p:spPr>
        <p:txBody>
          <a:bodyPr wrap="square">
            <a:spAutoFit/>
          </a:bodyPr>
          <a:lstStyle/>
          <a:p>
            <a:pPr lvl="0" algn="ctr"/>
            <a:r>
              <a:rPr lang="bg-BG" sz="2400" dirty="0">
                <a:latin typeface="HeliosCond" panose="04000500000000000000" pitchFamily="82" charset="0"/>
                <a:ea typeface="Libra Serif Modern Bold"/>
                <a:cs typeface="Times New Roman" panose="02020603050405020304" pitchFamily="18" charset="0"/>
                <a:sym typeface="Libra Serif Modern Bold"/>
              </a:rPr>
              <a:t>Bölgedeki yeni iş faaliyetlerinin desteklenmesi ve geliştirilmesi ve/veya mevcut iş modellerinin geliştirilmesi ve genişletilmesi yoluyla yerel, ulusal ve yabancı yatırımcıların çekilmesi.</a:t>
            </a:r>
            <a:endParaRPr lang="bg-BG" sz="2400" dirty="0">
              <a:latin typeface="HeliosCond" panose="04000500000000000000" pitchFamily="82" charset="0"/>
            </a:endParaRPr>
          </a:p>
        </p:txBody>
      </p:sp>
      <p:sp>
        <p:nvSpPr>
          <p:cNvPr id="16" name="TextBox 26">
            <a:extLst>
              <a:ext uri="{FF2B5EF4-FFF2-40B4-BE49-F238E27FC236}">
                <a16:creationId xmlns:a16="http://schemas.microsoft.com/office/drawing/2014/main" id="{B8B267E0-F704-410E-936B-1204871B57A9}"/>
              </a:ext>
            </a:extLst>
          </p:cNvPr>
          <p:cNvSpPr txBox="1"/>
          <p:nvPr/>
        </p:nvSpPr>
        <p:spPr>
          <a:xfrm>
            <a:off x="6541740" y="1928340"/>
            <a:ext cx="5204520" cy="793230"/>
          </a:xfrm>
          <a:prstGeom prst="rect">
            <a:avLst/>
          </a:prstGeom>
        </p:spPr>
        <p:txBody>
          <a:bodyPr lIns="0" tIns="0" rIns="0" bIns="0" rtlCol="0" anchor="t">
            <a:spAutoFit/>
          </a:bodyPr>
          <a:lstStyle/>
          <a:p>
            <a:pPr algn="ctr">
              <a:lnSpc>
                <a:spcPts val="7279"/>
              </a:lnSpc>
            </a:pPr>
            <a:r>
              <a:rPr lang="bg-BG" sz="3200" b="1" dirty="0">
                <a:solidFill>
                  <a:schemeClr val="tx2">
                    <a:lumMod val="50000"/>
                  </a:schemeClr>
                </a:solidFill>
                <a:latin typeface="HeliosCond" panose="04000500000000000000" pitchFamily="82" charset="0"/>
                <a:ea typeface="Gungsuh" panose="02030600000101010101" pitchFamily="18" charset="-127"/>
                <a:cs typeface="Times New Roman" panose="02020603050405020304" pitchFamily="18" charset="0"/>
                <a:sym typeface="Libra Serif Modern Bold"/>
              </a:rPr>
              <a:t>BEKLENEN SONUÇLAR</a:t>
            </a:r>
            <a:endParaRPr lang="en-US" sz="3200" b="1" dirty="0">
              <a:solidFill>
                <a:schemeClr val="tx2">
                  <a:lumMod val="50000"/>
                </a:schemeClr>
              </a:solidFill>
              <a:latin typeface="HeliosCond" panose="04000500000000000000" pitchFamily="82" charset="0"/>
              <a:ea typeface="Gungsuh" panose="02030600000101010101" pitchFamily="18" charset="-127"/>
              <a:cs typeface="Times New Roman" panose="02020603050405020304" pitchFamily="18" charset="0"/>
              <a:sym typeface="Libra Serif Modern Bold"/>
            </a:endParaRPr>
          </a:p>
        </p:txBody>
      </p:sp>
    </p:spTree>
    <p:extLst>
      <p:ext uri="{BB962C8B-B14F-4D97-AF65-F5344CB8AC3E}">
        <p14:creationId xmlns:p14="http://schemas.microsoft.com/office/powerpoint/2010/main" val="3778534470"/>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вободна форма: фигура 8">
            <a:extLst>
              <a:ext uri="{FF2B5EF4-FFF2-40B4-BE49-F238E27FC236}">
                <a16:creationId xmlns:a16="http://schemas.microsoft.com/office/drawing/2014/main" id="{0B168278-496C-4BF2-BA99-71E0EA064F7A}"/>
              </a:ext>
            </a:extLst>
          </p:cNvPr>
          <p:cNvSpPr/>
          <p:nvPr/>
        </p:nvSpPr>
        <p:spPr>
          <a:xfrm>
            <a:off x="5301198" y="3705611"/>
            <a:ext cx="3157002" cy="1136985"/>
          </a:xfrm>
          <a:custGeom>
            <a:avLst/>
            <a:gdLst>
              <a:gd name="connsiteX0" fmla="*/ 0 w 2534653"/>
              <a:gd name="connsiteY0" fmla="*/ 721895 h 1155032"/>
              <a:gd name="connsiteX1" fmla="*/ 288758 w 2534653"/>
              <a:gd name="connsiteY1" fmla="*/ 1155032 h 1155032"/>
              <a:gd name="connsiteX2" fmla="*/ 288758 w 2534653"/>
              <a:gd name="connsiteY2" fmla="*/ 673768 h 1155032"/>
              <a:gd name="connsiteX3" fmla="*/ 2502568 w 2534653"/>
              <a:gd name="connsiteY3" fmla="*/ 657726 h 1155032"/>
              <a:gd name="connsiteX4" fmla="*/ 2534653 w 2534653"/>
              <a:gd name="connsiteY4" fmla="*/ 0 h 1155032"/>
              <a:gd name="connsiteX5" fmla="*/ 0 w 2534653"/>
              <a:gd name="connsiteY5" fmla="*/ 16042 h 1155032"/>
              <a:gd name="connsiteX6" fmla="*/ 0 w 2534653"/>
              <a:gd name="connsiteY6" fmla="*/ 721895 h 115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34653" h="1155032">
                <a:moveTo>
                  <a:pt x="0" y="721895"/>
                </a:moveTo>
                <a:lnTo>
                  <a:pt x="288758" y="1155032"/>
                </a:lnTo>
                <a:lnTo>
                  <a:pt x="288758" y="673768"/>
                </a:lnTo>
                <a:lnTo>
                  <a:pt x="2502568" y="657726"/>
                </a:lnTo>
                <a:lnTo>
                  <a:pt x="2534653" y="0"/>
                </a:lnTo>
                <a:lnTo>
                  <a:pt x="0" y="16042"/>
                </a:lnTo>
                <a:lnTo>
                  <a:pt x="0" y="721895"/>
                </a:lnTo>
                <a:close/>
              </a:path>
            </a:pathLst>
          </a:custGeom>
        </p:spPr>
        <p:style>
          <a:lnRef idx="3">
            <a:schemeClr val="lt1"/>
          </a:lnRef>
          <a:fillRef idx="1">
            <a:schemeClr val="accent5"/>
          </a:fillRef>
          <a:effectRef idx="1">
            <a:schemeClr val="accent5"/>
          </a:effectRef>
          <a:fontRef idx="minor">
            <a:schemeClr val="lt1"/>
          </a:fontRef>
        </p:style>
        <p:txBody>
          <a:bodyPr rtlCol="0" anchor="ctr"/>
          <a:lstStyle/>
          <a:p>
            <a:endParaRPr lang="bg-BG" dirty="0">
              <a:solidFill>
                <a:schemeClr val="bg1"/>
              </a:solidFill>
              <a:latin typeface="Times New Roman" panose="02020603050405020304" pitchFamily="18" charset="0"/>
              <a:cs typeface="Times New Roman" panose="02020603050405020304" pitchFamily="18" charset="0"/>
            </a:endParaRPr>
          </a:p>
        </p:txBody>
      </p:sp>
      <p:sp>
        <p:nvSpPr>
          <p:cNvPr id="13" name="Свободна форма: фигура 12">
            <a:extLst>
              <a:ext uri="{FF2B5EF4-FFF2-40B4-BE49-F238E27FC236}">
                <a16:creationId xmlns:a16="http://schemas.microsoft.com/office/drawing/2014/main" id="{ECA65CB5-44A3-4A53-9819-31F580E4D39E}"/>
              </a:ext>
            </a:extLst>
          </p:cNvPr>
          <p:cNvSpPr/>
          <p:nvPr/>
        </p:nvSpPr>
        <p:spPr>
          <a:xfrm>
            <a:off x="1041257" y="3705611"/>
            <a:ext cx="2914180" cy="1161569"/>
          </a:xfrm>
          <a:custGeom>
            <a:avLst/>
            <a:gdLst>
              <a:gd name="connsiteX0" fmla="*/ 0 w 2534653"/>
              <a:gd name="connsiteY0" fmla="*/ 721895 h 1155032"/>
              <a:gd name="connsiteX1" fmla="*/ 288758 w 2534653"/>
              <a:gd name="connsiteY1" fmla="*/ 1155032 h 1155032"/>
              <a:gd name="connsiteX2" fmla="*/ 288758 w 2534653"/>
              <a:gd name="connsiteY2" fmla="*/ 673768 h 1155032"/>
              <a:gd name="connsiteX3" fmla="*/ 2502568 w 2534653"/>
              <a:gd name="connsiteY3" fmla="*/ 657726 h 1155032"/>
              <a:gd name="connsiteX4" fmla="*/ 2534653 w 2534653"/>
              <a:gd name="connsiteY4" fmla="*/ 0 h 1155032"/>
              <a:gd name="connsiteX5" fmla="*/ 0 w 2534653"/>
              <a:gd name="connsiteY5" fmla="*/ 16042 h 1155032"/>
              <a:gd name="connsiteX6" fmla="*/ 0 w 2534653"/>
              <a:gd name="connsiteY6" fmla="*/ 721895 h 115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34653" h="1155032">
                <a:moveTo>
                  <a:pt x="0" y="721895"/>
                </a:moveTo>
                <a:lnTo>
                  <a:pt x="288758" y="1155032"/>
                </a:lnTo>
                <a:lnTo>
                  <a:pt x="288758" y="673768"/>
                </a:lnTo>
                <a:lnTo>
                  <a:pt x="2502568" y="657726"/>
                </a:lnTo>
                <a:lnTo>
                  <a:pt x="2534653" y="0"/>
                </a:lnTo>
                <a:lnTo>
                  <a:pt x="0" y="16042"/>
                </a:lnTo>
                <a:lnTo>
                  <a:pt x="0" y="721895"/>
                </a:lnTo>
                <a:close/>
              </a:path>
            </a:pathLst>
          </a:custGeom>
          <a:solidFill>
            <a:schemeClr val="accent5">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bg-BG" dirty="0"/>
          </a:p>
        </p:txBody>
      </p:sp>
      <p:sp>
        <p:nvSpPr>
          <p:cNvPr id="51" name="Свободна форма: фигура 50">
            <a:extLst>
              <a:ext uri="{FF2B5EF4-FFF2-40B4-BE49-F238E27FC236}">
                <a16:creationId xmlns:a16="http://schemas.microsoft.com/office/drawing/2014/main" id="{F15CC121-AA0A-4AFE-B0F9-A4278F3F1087}"/>
              </a:ext>
            </a:extLst>
          </p:cNvPr>
          <p:cNvSpPr/>
          <p:nvPr/>
        </p:nvSpPr>
        <p:spPr>
          <a:xfrm>
            <a:off x="14448041" y="3705611"/>
            <a:ext cx="2685960" cy="1172398"/>
          </a:xfrm>
          <a:custGeom>
            <a:avLst/>
            <a:gdLst>
              <a:gd name="connsiteX0" fmla="*/ 0 w 2534653"/>
              <a:gd name="connsiteY0" fmla="*/ 721895 h 1155032"/>
              <a:gd name="connsiteX1" fmla="*/ 288758 w 2534653"/>
              <a:gd name="connsiteY1" fmla="*/ 1155032 h 1155032"/>
              <a:gd name="connsiteX2" fmla="*/ 288758 w 2534653"/>
              <a:gd name="connsiteY2" fmla="*/ 673768 h 1155032"/>
              <a:gd name="connsiteX3" fmla="*/ 2502568 w 2534653"/>
              <a:gd name="connsiteY3" fmla="*/ 657726 h 1155032"/>
              <a:gd name="connsiteX4" fmla="*/ 2534653 w 2534653"/>
              <a:gd name="connsiteY4" fmla="*/ 0 h 1155032"/>
              <a:gd name="connsiteX5" fmla="*/ 0 w 2534653"/>
              <a:gd name="connsiteY5" fmla="*/ 16042 h 1155032"/>
              <a:gd name="connsiteX6" fmla="*/ 0 w 2534653"/>
              <a:gd name="connsiteY6" fmla="*/ 721895 h 115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34653" h="1155032">
                <a:moveTo>
                  <a:pt x="0" y="721895"/>
                </a:moveTo>
                <a:lnTo>
                  <a:pt x="288758" y="1155032"/>
                </a:lnTo>
                <a:lnTo>
                  <a:pt x="288758" y="673768"/>
                </a:lnTo>
                <a:lnTo>
                  <a:pt x="2502568" y="657726"/>
                </a:lnTo>
                <a:lnTo>
                  <a:pt x="2534653" y="0"/>
                </a:lnTo>
                <a:lnTo>
                  <a:pt x="0" y="16042"/>
                </a:lnTo>
                <a:lnTo>
                  <a:pt x="0" y="721895"/>
                </a:lnTo>
                <a:close/>
              </a:path>
            </a:pathLst>
          </a:custGeom>
        </p:spPr>
        <p:style>
          <a:lnRef idx="3">
            <a:schemeClr val="lt1"/>
          </a:lnRef>
          <a:fillRef idx="1">
            <a:schemeClr val="accent3"/>
          </a:fillRef>
          <a:effectRef idx="1">
            <a:schemeClr val="accent3"/>
          </a:effectRef>
          <a:fontRef idx="minor">
            <a:schemeClr val="lt1"/>
          </a:fontRef>
        </p:style>
        <p:txBody>
          <a:bodyPr rtlCol="0" anchor="ctr"/>
          <a:lstStyle/>
          <a:p>
            <a:pPr algn="ctr"/>
            <a:endParaRPr lang="bg-BG" dirty="0">
              <a:solidFill>
                <a:schemeClr val="tx1"/>
              </a:solidFill>
            </a:endParaRPr>
          </a:p>
        </p:txBody>
      </p:sp>
      <p:sp>
        <p:nvSpPr>
          <p:cNvPr id="56" name="Овал 55">
            <a:extLst>
              <a:ext uri="{FF2B5EF4-FFF2-40B4-BE49-F238E27FC236}">
                <a16:creationId xmlns:a16="http://schemas.microsoft.com/office/drawing/2014/main" id="{91139F0A-7188-4C8E-8764-5E18CDEFDF2B}"/>
              </a:ext>
            </a:extLst>
          </p:cNvPr>
          <p:cNvSpPr/>
          <p:nvPr/>
        </p:nvSpPr>
        <p:spPr>
          <a:xfrm>
            <a:off x="14339040" y="4621636"/>
            <a:ext cx="2903963" cy="3722264"/>
          </a:xfrm>
          <a:prstGeom prst="ellipse">
            <a:avLst/>
          </a:prstGeom>
        </p:spPr>
        <p:style>
          <a:lnRef idx="3">
            <a:schemeClr val="lt1"/>
          </a:lnRef>
          <a:fillRef idx="1">
            <a:schemeClr val="accent3"/>
          </a:fillRef>
          <a:effectRef idx="1">
            <a:schemeClr val="accent3"/>
          </a:effectRef>
          <a:fontRef idx="minor">
            <a:schemeClr val="lt1"/>
          </a:fontRef>
        </p:style>
        <p:txBody>
          <a:bodyPr rtlCol="0" anchor="ctr"/>
          <a:lstStyle/>
          <a:p>
            <a:pPr lvl="0" algn="ctr"/>
            <a:r>
              <a:rPr lang="bg-BG" sz="2000" dirty="0">
                <a:solidFill>
                  <a:schemeClr val="tx1"/>
                </a:solidFill>
                <a:latin typeface="HeliosCond" panose="04000500000000000000" pitchFamily="82" charset="0"/>
                <a:ea typeface="Libra Serif Modern Bold"/>
                <a:cs typeface="Times New Roman" panose="02020603050405020304" pitchFamily="18" charset="0"/>
                <a:sym typeface="Libra Serif Modern Bold"/>
              </a:rPr>
              <a:t>Belediye ve tüm bölgenin dengeli sosyal ve ekonomik kalkınması için başarılı bir mekanizma oluşturulması</a:t>
            </a:r>
          </a:p>
        </p:txBody>
      </p:sp>
      <p:sp>
        <p:nvSpPr>
          <p:cNvPr id="59" name="Овал 58">
            <a:extLst>
              <a:ext uri="{FF2B5EF4-FFF2-40B4-BE49-F238E27FC236}">
                <a16:creationId xmlns:a16="http://schemas.microsoft.com/office/drawing/2014/main" id="{D1D92D62-E5D7-4A86-A3FC-361C68F187FC}"/>
              </a:ext>
            </a:extLst>
          </p:cNvPr>
          <p:cNvSpPr/>
          <p:nvPr/>
        </p:nvSpPr>
        <p:spPr>
          <a:xfrm>
            <a:off x="1109185" y="4692068"/>
            <a:ext cx="2778324" cy="3581400"/>
          </a:xfrm>
          <a:prstGeom prst="ellipse">
            <a:avLst/>
          </a:prstGeom>
          <a:solidFill>
            <a:schemeClr val="accent5">
              <a:lumMod val="50000"/>
            </a:schemeClr>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en-US" sz="2000" dirty="0">
              <a:solidFill>
                <a:schemeClr val="bg1"/>
              </a:solidFill>
              <a:latin typeface="HeliosCond" panose="04000500000000000000" pitchFamily="82" charset="0"/>
              <a:ea typeface="Libra Serif Modern Bold"/>
              <a:cs typeface="Times New Roman" panose="02020603050405020304" pitchFamily="18" charset="0"/>
              <a:sym typeface="Libra Serif Modern Bold"/>
            </a:endParaRPr>
          </a:p>
          <a:p>
            <a:pPr algn="ctr"/>
            <a:r>
              <a:rPr lang="bg-BG" sz="2000" dirty="0">
                <a:solidFill>
                  <a:schemeClr val="bg1"/>
                </a:solidFill>
                <a:latin typeface="HeliosCond" panose="04000500000000000000" pitchFamily="82" charset="0"/>
                <a:ea typeface="Libra Serif Modern Bold"/>
                <a:cs typeface="Times New Roman" panose="02020603050405020304" pitchFamily="18" charset="0"/>
                <a:sym typeface="Libra Serif Modern Bold"/>
              </a:rPr>
              <a:t>Bölgenin refahının artırılması ve uzun vadede sürdürülebilir ekonomik çıkarların sağlanması</a:t>
            </a:r>
            <a:endParaRPr lang="bg-BG" sz="2000" dirty="0">
              <a:solidFill>
                <a:schemeClr val="bg1"/>
              </a:solidFill>
              <a:latin typeface="HeliosCond" panose="04000500000000000000" pitchFamily="82" charset="0"/>
            </a:endParaRPr>
          </a:p>
          <a:p>
            <a:pPr algn="ctr"/>
            <a:endParaRPr lang="bg-BG" sz="2000" dirty="0">
              <a:solidFill>
                <a:schemeClr val="bg1"/>
              </a:solidFill>
              <a:latin typeface="HeliosCond" panose="04000500000000000000" pitchFamily="82" charset="0"/>
              <a:cs typeface="Times New Roman" panose="02020603050405020304" pitchFamily="18" charset="0"/>
            </a:endParaRPr>
          </a:p>
        </p:txBody>
      </p:sp>
      <p:sp>
        <p:nvSpPr>
          <p:cNvPr id="60" name="Овал 59">
            <a:extLst>
              <a:ext uri="{FF2B5EF4-FFF2-40B4-BE49-F238E27FC236}">
                <a16:creationId xmlns:a16="http://schemas.microsoft.com/office/drawing/2014/main" id="{C223EBA5-9B1C-4D58-B31C-D4A1D13B08F5}"/>
              </a:ext>
            </a:extLst>
          </p:cNvPr>
          <p:cNvSpPr/>
          <p:nvPr/>
        </p:nvSpPr>
        <p:spPr>
          <a:xfrm>
            <a:off x="5640983" y="4721799"/>
            <a:ext cx="2778324" cy="3521939"/>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bg-BG" sz="2000" dirty="0">
                <a:solidFill>
                  <a:schemeClr val="tx1"/>
                </a:solidFill>
                <a:latin typeface="HeliosCond" panose="04000500000000000000" pitchFamily="82" charset="0"/>
                <a:ea typeface="Libra Serif Modern Bold"/>
                <a:cs typeface="Times New Roman" panose="02020603050405020304" pitchFamily="18" charset="0"/>
                <a:sym typeface="Libra Serif Modern Bold"/>
              </a:rPr>
              <a:t>Svishtov'un Bulgaristan'ın sanayi haritasına sürdürülebilir bir şekilde geri dönmesi</a:t>
            </a:r>
            <a:endParaRPr lang="bg-BG" sz="2000" dirty="0">
              <a:solidFill>
                <a:schemeClr val="tx1"/>
              </a:solidFill>
              <a:latin typeface="HeliosCond" panose="04000500000000000000" pitchFamily="82" charset="0"/>
              <a:cs typeface="Times New Roman" panose="02020603050405020304" pitchFamily="18" charset="0"/>
            </a:endParaRPr>
          </a:p>
          <a:p>
            <a:pPr algn="ctr"/>
            <a:endParaRPr lang="bg-BG" sz="2000" dirty="0">
              <a:solidFill>
                <a:schemeClr val="tx1"/>
              </a:solidFill>
              <a:latin typeface="HeliosCond" panose="04000500000000000000" pitchFamily="82" charset="0"/>
              <a:cs typeface="Times New Roman" panose="02020603050405020304" pitchFamily="18" charset="0"/>
            </a:endParaRPr>
          </a:p>
        </p:txBody>
      </p:sp>
      <p:sp>
        <p:nvSpPr>
          <p:cNvPr id="66" name="Овал 65">
            <a:extLst>
              <a:ext uri="{FF2B5EF4-FFF2-40B4-BE49-F238E27FC236}">
                <a16:creationId xmlns:a16="http://schemas.microsoft.com/office/drawing/2014/main" id="{475CCCE2-54BE-4914-B7B4-968ED72838D2}"/>
              </a:ext>
            </a:extLst>
          </p:cNvPr>
          <p:cNvSpPr/>
          <p:nvPr/>
        </p:nvSpPr>
        <p:spPr>
          <a:xfrm>
            <a:off x="10163811" y="4721799"/>
            <a:ext cx="2570730" cy="3521938"/>
          </a:xfrm>
          <a:prstGeom prst="ellipse">
            <a:avLst/>
          </a:prstGeom>
        </p:spPr>
        <p:style>
          <a:lnRef idx="3">
            <a:schemeClr val="lt1"/>
          </a:lnRef>
          <a:fillRef idx="1">
            <a:schemeClr val="accent2"/>
          </a:fillRef>
          <a:effectRef idx="1">
            <a:schemeClr val="accent2"/>
          </a:effectRef>
          <a:fontRef idx="minor">
            <a:schemeClr val="lt1"/>
          </a:fontRef>
        </p:style>
        <p:txBody>
          <a:bodyPr rtlCol="0" anchor="ctr"/>
          <a:lstStyle/>
          <a:p>
            <a:pPr lvl="0" algn="ctr"/>
            <a:r>
              <a:rPr lang="bg-BG" sz="2000" dirty="0">
                <a:solidFill>
                  <a:schemeClr val="tx1"/>
                </a:solidFill>
                <a:latin typeface="HeliosCond" panose="04000500000000000000" pitchFamily="82" charset="0"/>
                <a:ea typeface="Libra Serif Modern Bold"/>
                <a:cs typeface="Times New Roman" panose="02020603050405020304" pitchFamily="18" charset="0"/>
                <a:sym typeface="Libra Serif Modern Bold"/>
              </a:rPr>
              <a:t>Nüfusun iç göçünü önlemek amacıyla yeni iş alanları yaratılması</a:t>
            </a:r>
          </a:p>
        </p:txBody>
      </p:sp>
      <p:sp>
        <p:nvSpPr>
          <p:cNvPr id="68" name="Свободна форма: фигура 67">
            <a:extLst>
              <a:ext uri="{FF2B5EF4-FFF2-40B4-BE49-F238E27FC236}">
                <a16:creationId xmlns:a16="http://schemas.microsoft.com/office/drawing/2014/main" id="{48756936-C433-42A9-A174-85CECDEF61EB}"/>
              </a:ext>
            </a:extLst>
          </p:cNvPr>
          <p:cNvSpPr/>
          <p:nvPr/>
        </p:nvSpPr>
        <p:spPr>
          <a:xfrm>
            <a:off x="10106196" y="3705611"/>
            <a:ext cx="2685960" cy="1153616"/>
          </a:xfrm>
          <a:custGeom>
            <a:avLst/>
            <a:gdLst>
              <a:gd name="connsiteX0" fmla="*/ 0 w 2534653"/>
              <a:gd name="connsiteY0" fmla="*/ 721895 h 1155032"/>
              <a:gd name="connsiteX1" fmla="*/ 288758 w 2534653"/>
              <a:gd name="connsiteY1" fmla="*/ 1155032 h 1155032"/>
              <a:gd name="connsiteX2" fmla="*/ 288758 w 2534653"/>
              <a:gd name="connsiteY2" fmla="*/ 673768 h 1155032"/>
              <a:gd name="connsiteX3" fmla="*/ 2502568 w 2534653"/>
              <a:gd name="connsiteY3" fmla="*/ 657726 h 1155032"/>
              <a:gd name="connsiteX4" fmla="*/ 2534653 w 2534653"/>
              <a:gd name="connsiteY4" fmla="*/ 0 h 1155032"/>
              <a:gd name="connsiteX5" fmla="*/ 0 w 2534653"/>
              <a:gd name="connsiteY5" fmla="*/ 16042 h 1155032"/>
              <a:gd name="connsiteX6" fmla="*/ 0 w 2534653"/>
              <a:gd name="connsiteY6" fmla="*/ 721895 h 115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34653" h="1155032">
                <a:moveTo>
                  <a:pt x="0" y="721895"/>
                </a:moveTo>
                <a:lnTo>
                  <a:pt x="288758" y="1155032"/>
                </a:lnTo>
                <a:lnTo>
                  <a:pt x="288758" y="673768"/>
                </a:lnTo>
                <a:lnTo>
                  <a:pt x="2502568" y="657726"/>
                </a:lnTo>
                <a:lnTo>
                  <a:pt x="2534653" y="0"/>
                </a:lnTo>
                <a:lnTo>
                  <a:pt x="0" y="16042"/>
                </a:lnTo>
                <a:lnTo>
                  <a:pt x="0" y="721895"/>
                </a:lnTo>
                <a:close/>
              </a:path>
            </a:pathLst>
          </a:custGeom>
        </p:spPr>
        <p:style>
          <a:lnRef idx="3">
            <a:schemeClr val="lt1"/>
          </a:lnRef>
          <a:fillRef idx="1">
            <a:schemeClr val="accent2"/>
          </a:fillRef>
          <a:effectRef idx="1">
            <a:schemeClr val="accent2"/>
          </a:effectRef>
          <a:fontRef idx="minor">
            <a:schemeClr val="lt1"/>
          </a:fontRef>
        </p:style>
        <p:txBody>
          <a:bodyPr rtlCol="0" anchor="ctr"/>
          <a:lstStyle/>
          <a:p>
            <a:pPr algn="ctr"/>
            <a:endParaRPr lang="bg-BG"/>
          </a:p>
        </p:txBody>
      </p:sp>
      <p:sp>
        <p:nvSpPr>
          <p:cNvPr id="16" name="TextBox 26">
            <a:extLst>
              <a:ext uri="{FF2B5EF4-FFF2-40B4-BE49-F238E27FC236}">
                <a16:creationId xmlns:a16="http://schemas.microsoft.com/office/drawing/2014/main" id="{2A055FD5-DA38-48D5-AD3A-1F7A6E6D0A59}"/>
              </a:ext>
            </a:extLst>
          </p:cNvPr>
          <p:cNvSpPr txBox="1"/>
          <p:nvPr/>
        </p:nvSpPr>
        <p:spPr>
          <a:xfrm>
            <a:off x="6541740" y="2292870"/>
            <a:ext cx="5204520" cy="793230"/>
          </a:xfrm>
          <a:prstGeom prst="rect">
            <a:avLst/>
          </a:prstGeom>
        </p:spPr>
        <p:txBody>
          <a:bodyPr lIns="0" tIns="0" rIns="0" bIns="0" rtlCol="0" anchor="t">
            <a:spAutoFit/>
          </a:bodyPr>
          <a:lstStyle/>
          <a:p>
            <a:pPr algn="ctr">
              <a:lnSpc>
                <a:spcPts val="7279"/>
              </a:lnSpc>
            </a:pPr>
            <a:r>
              <a:rPr lang="bg-BG" sz="3200" b="1" dirty="0">
                <a:solidFill>
                  <a:schemeClr val="tx2">
                    <a:lumMod val="50000"/>
                  </a:schemeClr>
                </a:solidFill>
                <a:latin typeface="HeliosCond" panose="04000500000000000000" pitchFamily="82" charset="0"/>
                <a:ea typeface="Gungsuh" panose="02030600000101010101" pitchFamily="18" charset="-127"/>
                <a:cs typeface="Times New Roman" panose="02020603050405020304" pitchFamily="18" charset="0"/>
                <a:sym typeface="Libra Serif Modern Bold"/>
              </a:rPr>
              <a:t>BEKLENEN SONUÇLAR</a:t>
            </a:r>
            <a:endParaRPr lang="en-US" sz="3200" b="1" dirty="0">
              <a:solidFill>
                <a:schemeClr val="tx2">
                  <a:lumMod val="50000"/>
                </a:schemeClr>
              </a:solidFill>
              <a:latin typeface="HeliosCond" panose="04000500000000000000" pitchFamily="82" charset="0"/>
              <a:ea typeface="Gungsuh" panose="02030600000101010101" pitchFamily="18" charset="-127"/>
              <a:cs typeface="Times New Roman" panose="02020603050405020304" pitchFamily="18" charset="0"/>
              <a:sym typeface="Libra Serif Modern Bold"/>
            </a:endParaRPr>
          </a:p>
        </p:txBody>
      </p:sp>
    </p:spTree>
    <p:extLst>
      <p:ext uri="{BB962C8B-B14F-4D97-AF65-F5344CB8AC3E}">
        <p14:creationId xmlns:p14="http://schemas.microsoft.com/office/powerpoint/2010/main" val="279940479"/>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1"/>
          <p:cNvSpPr txBox="1"/>
          <p:nvPr/>
        </p:nvSpPr>
        <p:spPr>
          <a:xfrm>
            <a:off x="381000" y="2832925"/>
            <a:ext cx="11277600" cy="2708434"/>
          </a:xfrm>
          <a:prstGeom prst="rect">
            <a:avLst/>
          </a:prstGeom>
        </p:spPr>
        <p:txBody>
          <a:bodyPr wrap="square" lIns="0" tIns="0" rIns="0" bIns="0" rtlCol="0" anchor="t">
            <a:spAutoFit/>
          </a:bodyPr>
          <a:lstStyle/>
          <a:p>
            <a:pPr marL="342900" lvl="1" indent="-342900">
              <a:buFont typeface="Arial" panose="020B0604020202020204" pitchFamily="34" charset="0"/>
              <a:buChar char="•"/>
            </a:pPr>
            <a:r>
              <a:rPr lang="bg-BG" sz="2200" b="1" dirty="0">
                <a:latin typeface="HeliosCond" panose="04000500000000000000" pitchFamily="82" charset="0"/>
                <a:ea typeface="Libra Serif Modern Bold"/>
                <a:cs typeface="Times New Roman" panose="02020603050405020304" pitchFamily="18" charset="0"/>
                <a:sym typeface="Libra Serif Modern Bold"/>
              </a:rPr>
              <a:t>Stratejik konumu </a:t>
            </a:r>
            <a:r>
              <a:rPr lang="bg-BG" sz="2200" dirty="0">
                <a:latin typeface="HeliosCond" panose="04000500000000000000" pitchFamily="82" charset="0"/>
                <a:ea typeface="Libra Serif Modern Bold"/>
                <a:cs typeface="Times New Roman" panose="02020603050405020304" pitchFamily="18" charset="0"/>
                <a:sym typeface="Libra Serif Modern Bold"/>
              </a:rPr>
              <a:t>ve önemli ulaşım bağlantıları, Tuna Endüstri ve Teknoloji Parkı – Sviştov’u bir iş geliştirme merkezi olarak öne çıkaran avantajlar arasındadır. </a:t>
            </a:r>
          </a:p>
          <a:p>
            <a:pPr marL="342900" lvl="1" indent="-342900">
              <a:buFont typeface="Arial" panose="020B0604020202020204" pitchFamily="34" charset="0"/>
              <a:buChar char="•"/>
            </a:pPr>
            <a:r>
              <a:rPr lang="bg-BG" sz="2200" dirty="0">
                <a:latin typeface="HeliosCond" panose="04000500000000000000" pitchFamily="82" charset="0"/>
                <a:ea typeface="Libra Serif Modern Bold"/>
                <a:cs typeface="Times New Roman" panose="02020603050405020304" pitchFamily="18" charset="0"/>
                <a:sym typeface="Libra Serif Modern Bold"/>
              </a:rPr>
              <a:t>Uluslararası liman ve feribot bağlantısının varlığı, Asya, Amerika, Afrika ve Orta Doğu'ya sorunsuz ekonomik bağlantı sağlar.</a:t>
            </a:r>
            <a:endParaRPr lang="en-US" sz="2200" dirty="0">
              <a:latin typeface="HeliosCond" panose="04000500000000000000" pitchFamily="82" charset="0"/>
              <a:ea typeface="Libra Serif Modern Bold"/>
              <a:cs typeface="Times New Roman" panose="02020603050405020304" pitchFamily="18" charset="0"/>
              <a:sym typeface="Libra Serif Modern Bold"/>
            </a:endParaRPr>
          </a:p>
          <a:p>
            <a:pPr marL="342900" lvl="1" indent="-342900">
              <a:buFont typeface="Arial" panose="020B0604020202020204" pitchFamily="34" charset="0"/>
              <a:buChar char="•"/>
            </a:pPr>
            <a:r>
              <a:rPr lang="bg-BG" sz="2200" dirty="0">
                <a:latin typeface="HeliosCond" panose="04000500000000000000" pitchFamily="82" charset="0"/>
                <a:ea typeface="Libra Serif Modern Bold"/>
                <a:cs typeface="Times New Roman" panose="02020603050405020304" pitchFamily="18" charset="0"/>
                <a:sym typeface="Libra Serif Modern Bold"/>
              </a:rPr>
              <a:t>Yeni Sviştov – “Ruse – Veliko Tarnovo” otoyolunun inşası ile kentsel-kırsal bağlantılar güçlenecek ve Kuzey Merkez bölgesinin genel kalkınmasına fayda sağlayacak yeni bir işlevsel bölge oluşturulacaktır. </a:t>
            </a:r>
            <a:endParaRPr lang="en-US" sz="2200" dirty="0">
              <a:latin typeface="HeliosCond" panose="04000500000000000000" pitchFamily="82" charset="0"/>
              <a:ea typeface="Libra Serif Modern Bold"/>
              <a:cs typeface="Times New Roman" panose="02020603050405020304" pitchFamily="18" charset="0"/>
              <a:sym typeface="Libra Serif Modern Bold"/>
            </a:endParaRPr>
          </a:p>
          <a:p>
            <a:pPr marL="0" lvl="1" algn="just"/>
            <a:endParaRPr lang="en-US" sz="2200"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p:txBody>
      </p:sp>
      <p:sp>
        <p:nvSpPr>
          <p:cNvPr id="12" name="TextBox 12"/>
          <p:cNvSpPr txBox="1"/>
          <p:nvPr/>
        </p:nvSpPr>
        <p:spPr>
          <a:xfrm>
            <a:off x="381000" y="2125962"/>
            <a:ext cx="10744199" cy="568554"/>
          </a:xfrm>
          <a:prstGeom prst="rect">
            <a:avLst/>
          </a:prstGeom>
        </p:spPr>
        <p:txBody>
          <a:bodyPr wrap="square" lIns="0" tIns="0" rIns="0" bIns="0" rtlCol="0" anchor="t">
            <a:spAutoFit/>
          </a:bodyPr>
          <a:lstStyle/>
          <a:p>
            <a:pPr marL="0" lvl="0" indent="0" algn="ctr">
              <a:lnSpc>
                <a:spcPts val="5040"/>
              </a:lnSpc>
              <a:spcBef>
                <a:spcPct val="0"/>
              </a:spcBef>
            </a:pPr>
            <a:r>
              <a:rPr lang="en-US" sz="3200" b="1" dirty="0">
                <a:latin typeface="HeliosCond" panose="04000500000000000000" pitchFamily="82" charset="0"/>
                <a:ea typeface="Libra Serif Modern Bold"/>
                <a:cs typeface="Times New Roman" panose="02020603050405020304" pitchFamily="18" charset="0"/>
                <a:sym typeface="Libra Serif Modern Bold"/>
              </a:rPr>
              <a:t>STRATEJİK KONUM</a:t>
            </a:r>
          </a:p>
        </p:txBody>
      </p:sp>
      <p:pic>
        <p:nvPicPr>
          <p:cNvPr id="3" name="Картина 2">
            <a:extLst>
              <a:ext uri="{FF2B5EF4-FFF2-40B4-BE49-F238E27FC236}">
                <a16:creationId xmlns:a16="http://schemas.microsoft.com/office/drawing/2014/main" id="{B9BC11B5-B7A4-43C8-BF52-44FF84F0A1F8}"/>
              </a:ext>
            </a:extLst>
          </p:cNvPr>
          <p:cNvPicPr>
            <a:picLocks noChangeAspect="1"/>
          </p:cNvPicPr>
          <p:nvPr/>
        </p:nvPicPr>
        <p:blipFill rotWithShape="1">
          <a:blip r:embed="rId2">
            <a:extLst>
              <a:ext uri="{28A0092B-C50C-407E-A947-70E740481C1C}">
                <a14:useLocalDpi xmlns:a14="http://schemas.microsoft.com/office/drawing/2010/main" val="0"/>
              </a:ext>
            </a:extLst>
          </a:blip>
          <a:srcRect t="7844"/>
          <a:stretch/>
        </p:blipFill>
        <p:spPr>
          <a:xfrm>
            <a:off x="11887200" y="5686882"/>
            <a:ext cx="6400800" cy="3209470"/>
          </a:xfrm>
          <a:prstGeom prst="rect">
            <a:avLst/>
          </a:prstGeom>
        </p:spPr>
      </p:pic>
      <p:sp>
        <p:nvSpPr>
          <p:cNvPr id="9" name="TextBox 11">
            <a:extLst>
              <a:ext uri="{FF2B5EF4-FFF2-40B4-BE49-F238E27FC236}">
                <a16:creationId xmlns:a16="http://schemas.microsoft.com/office/drawing/2014/main" id="{ACC36109-C650-43C6-9E6A-DFF419FE7FD3}"/>
              </a:ext>
            </a:extLst>
          </p:cNvPr>
          <p:cNvSpPr txBox="1"/>
          <p:nvPr/>
        </p:nvSpPr>
        <p:spPr>
          <a:xfrm>
            <a:off x="381000" y="5491758"/>
            <a:ext cx="11277599" cy="3385542"/>
          </a:xfrm>
          <a:prstGeom prst="rect">
            <a:avLst/>
          </a:prstGeom>
        </p:spPr>
        <p:txBody>
          <a:bodyPr wrap="square" lIns="0" tIns="0" rIns="0" bIns="0" rtlCol="0" anchor="t">
            <a:spAutoFit/>
          </a:bodyPr>
          <a:lstStyle/>
          <a:p>
            <a:pPr marR="457200">
              <a:spcAft>
                <a:spcPts val="0"/>
              </a:spcAft>
              <a:tabLst>
                <a:tab pos="540385" algn="l"/>
              </a:tabLst>
            </a:pPr>
            <a:r>
              <a:rPr lang="bg-BG" sz="2200" b="1" kern="1000" dirty="0">
                <a:latin typeface="HeliosCond" panose="04000500000000000000" pitchFamily="82" charset="0"/>
                <a:ea typeface="Franklin Gothic Book" panose="020B0503020102020204" pitchFamily="34" charset="0"/>
                <a:cs typeface="Times New Roman" panose="02020603050405020304" pitchFamily="18" charset="0"/>
              </a:rPr>
              <a:t>Hemen yakınında bulunanlar</a:t>
            </a:r>
            <a:r>
              <a:rPr lang="bg-BG" sz="2200" kern="1000" dirty="0">
                <a:latin typeface="HeliosCond" panose="04000500000000000000" pitchFamily="82" charset="0"/>
                <a:ea typeface="Franklin Gothic Book" panose="020B0503020102020204" pitchFamily="34" charset="0"/>
                <a:cs typeface="Times New Roman" panose="02020603050405020304" pitchFamily="18" charset="0"/>
              </a:rPr>
              <a:t>: </a:t>
            </a:r>
          </a:p>
          <a:p>
            <a:pPr marL="342900" marR="457200" lvl="0" indent="-342900" algn="just">
              <a:spcAft>
                <a:spcPts val="0"/>
              </a:spcAft>
              <a:buFont typeface="Arial" panose="020B0604020202020204" pitchFamily="34" charset="0"/>
              <a:buChar char="•"/>
              <a:tabLst>
                <a:tab pos="540385" algn="l"/>
              </a:tabLst>
            </a:pPr>
            <a:r>
              <a:rPr lang="bg-BG" sz="2200" kern="1000" dirty="0">
                <a:latin typeface="HeliosCond" panose="04000500000000000000" pitchFamily="82" charset="0"/>
                <a:ea typeface="Franklin Gothic Book" panose="020B0503020102020204" pitchFamily="34" charset="0"/>
                <a:cs typeface="Times New Roman" panose="02020603050405020304" pitchFamily="18" charset="0"/>
              </a:rPr>
              <a:t>Demiryolu altyapısı: 1 km. /Sviştov tren istasyonu/; </a:t>
            </a:r>
          </a:p>
          <a:p>
            <a:pPr marL="342900" marR="457200" lvl="0" indent="-342900" algn="just">
              <a:spcAft>
                <a:spcPts val="0"/>
              </a:spcAft>
              <a:buFont typeface="Arial" panose="020B0604020202020204" pitchFamily="34" charset="0"/>
              <a:buChar char="•"/>
              <a:tabLst>
                <a:tab pos="540385" algn="l"/>
              </a:tabLst>
            </a:pPr>
            <a:r>
              <a:rPr lang="bg-BG" sz="2200" kern="1000" dirty="0">
                <a:latin typeface="HeliosCond" panose="04000500000000000000" pitchFamily="82" charset="0"/>
                <a:ea typeface="Franklin Gothic Book" panose="020B0503020102020204" pitchFamily="34" charset="0"/>
                <a:cs typeface="Times New Roman" panose="02020603050405020304" pitchFamily="18" charset="0"/>
              </a:rPr>
              <a:t>Halkın kullanımına açık havaalanı: 77 km. /Gorna Oryahovitsa Havaalanı/; 235 km. /Sofya Havaalanı/; 131 km. /Bükreş Havaalanı, Romanya/; </a:t>
            </a:r>
          </a:p>
          <a:p>
            <a:pPr marL="342900" marR="457200" lvl="0" indent="-342900" algn="just">
              <a:spcAft>
                <a:spcPts val="0"/>
              </a:spcAft>
              <a:buFont typeface="Arial" panose="020B0604020202020204" pitchFamily="34" charset="0"/>
              <a:buChar char="•"/>
              <a:tabLst>
                <a:tab pos="540385" algn="l"/>
              </a:tabLst>
            </a:pPr>
            <a:r>
              <a:rPr lang="bg-BG" sz="2200" kern="1000" dirty="0">
                <a:latin typeface="HeliosCond" panose="04000500000000000000" pitchFamily="82" charset="0"/>
                <a:ea typeface="Franklin Gothic Book" panose="020B0503020102020204" pitchFamily="34" charset="0"/>
                <a:cs typeface="Times New Roman" panose="02020603050405020304" pitchFamily="18" charset="0"/>
              </a:rPr>
              <a:t>Ticari hava taşımacılığı hizmetleri sunan havaalanı: 235 km. /Sofya Havaalanı/; </a:t>
            </a:r>
          </a:p>
          <a:p>
            <a:pPr marL="342900" marR="457200" lvl="0" indent="-342900" algn="just">
              <a:spcAft>
                <a:spcPts val="0"/>
              </a:spcAft>
              <a:buFont typeface="Arial" panose="020B0604020202020204" pitchFamily="34" charset="0"/>
              <a:buChar char="•"/>
              <a:tabLst>
                <a:tab pos="540385" algn="l"/>
              </a:tabLst>
            </a:pPr>
            <a:r>
              <a:rPr lang="bg-BG" sz="2200" kern="1000" dirty="0">
                <a:latin typeface="HeliosCond" panose="04000500000000000000" pitchFamily="82" charset="0"/>
                <a:ea typeface="Franklin Gothic Book" panose="020B0503020102020204" pitchFamily="34" charset="0"/>
                <a:cs typeface="Times New Roman" panose="02020603050405020304" pitchFamily="18" charset="0"/>
              </a:rPr>
              <a:t>Deniz limanı: 260 km. /Varna Limanı/; </a:t>
            </a:r>
          </a:p>
          <a:p>
            <a:pPr marL="342900" marR="457200" lvl="0" indent="-342900" algn="just">
              <a:spcAft>
                <a:spcPts val="0"/>
              </a:spcAft>
              <a:buFont typeface="Arial" panose="020B0604020202020204" pitchFamily="34" charset="0"/>
              <a:buChar char="•"/>
              <a:tabLst>
                <a:tab pos="540385" algn="l"/>
              </a:tabLst>
            </a:pPr>
            <a:r>
              <a:rPr lang="bg-BG" sz="2200" kern="1000" dirty="0">
                <a:latin typeface="HeliosCond" panose="04000500000000000000" pitchFamily="82" charset="0"/>
                <a:ea typeface="Franklin Gothic Book" panose="020B0503020102020204" pitchFamily="34" charset="0"/>
                <a:cs typeface="Times New Roman" panose="02020603050405020304" pitchFamily="18" charset="0"/>
              </a:rPr>
              <a:t>Nehir limanı: 0,8 km /Sviştov Limanı/; </a:t>
            </a:r>
          </a:p>
          <a:p>
            <a:pPr marL="342900" marR="457200" lvl="0" indent="-342900" algn="just">
              <a:spcAft>
                <a:spcPts val="0"/>
              </a:spcAft>
              <a:buFont typeface="Arial" panose="020B0604020202020204" pitchFamily="34" charset="0"/>
              <a:buChar char="•"/>
              <a:tabLst>
                <a:tab pos="540385" algn="l"/>
              </a:tabLst>
            </a:pPr>
            <a:r>
              <a:rPr lang="bg-BG" sz="2200" kern="1000" dirty="0">
                <a:latin typeface="HeliosCond" panose="04000500000000000000" pitchFamily="82" charset="0"/>
                <a:ea typeface="Franklin Gothic Book" panose="020B0503020102020204" pitchFamily="34" charset="0"/>
                <a:cs typeface="Times New Roman" panose="02020603050405020304" pitchFamily="18" charset="0"/>
              </a:rPr>
              <a:t>"Svishtov" Limanı (800 m.), "Svilosa" Limanı (5 km.), "Zimnich" Limanı (1 km.), "Belene" Limanı (20 km.).</a:t>
            </a:r>
            <a:endParaRPr lang="bg-BG" sz="2200"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p:txBody>
      </p:sp>
      <p:pic>
        <p:nvPicPr>
          <p:cNvPr id="14" name="Картина 13">
            <a:extLst>
              <a:ext uri="{FF2B5EF4-FFF2-40B4-BE49-F238E27FC236}">
                <a16:creationId xmlns:a16="http://schemas.microsoft.com/office/drawing/2014/main" id="{246DB6D7-28E4-44D9-A9D5-E2C88BE4CA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85054" y="2280634"/>
            <a:ext cx="6400800" cy="3110378"/>
          </a:xfrm>
          <a:prstGeom prst="rect">
            <a:avLst/>
          </a:prstGeom>
        </p:spPr>
      </p:pic>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381000" y="2749466"/>
            <a:ext cx="10363200" cy="7017306"/>
          </a:xfrm>
          <a:prstGeom prst="rect">
            <a:avLst/>
          </a:prstGeom>
        </p:spPr>
        <p:txBody>
          <a:bodyPr wrap="square" lIns="0" tIns="0" rIns="0" bIns="0" rtlCol="0" anchor="t">
            <a:spAutoFit/>
          </a:bodyPr>
          <a:lstStyle/>
          <a:p>
            <a:pPr indent="360363"/>
            <a:r>
              <a:rPr lang="bg-BG" sz="2400" dirty="0">
                <a:latin typeface="HeliosCond" panose="04000500000000000000" pitchFamily="82" charset="0"/>
                <a:ea typeface="Libra Serif Modern Bold"/>
                <a:cs typeface="Times New Roman" panose="02020603050405020304" pitchFamily="18" charset="0"/>
                <a:sym typeface="Libra Serif Modern Bold"/>
              </a:rPr>
              <a:t>“Tuna Endüstri ve Teknoloji Parkı – Sviştof”, yaklaşık 308 dekarlık bir alana sahip olup, 2. seviye Kuzey Merkez Planlama Bölgesi’nde yer almaktadır.</a:t>
            </a:r>
            <a:r>
              <a:rPr lang="ru-RU" sz="2400" dirty="0">
                <a:latin typeface="HeliosCond" panose="04000500000000000000" pitchFamily="82" charset="0"/>
                <a:ea typeface="Libra Serif Modern Bold"/>
                <a:cs typeface="Times New Roman" panose="02020603050405020304" pitchFamily="18" charset="0"/>
                <a:sym typeface="Libra Serif Modern Bold"/>
              </a:rPr>
              <a:t> </a:t>
            </a:r>
          </a:p>
          <a:p>
            <a:pPr indent="360363"/>
            <a:r>
              <a:rPr lang="bg-BG" sz="2400" dirty="0">
                <a:latin typeface="HeliosCond" panose="04000500000000000000" pitchFamily="82" charset="0"/>
                <a:ea typeface="Libra Serif Modern Bold"/>
                <a:cs typeface="Times New Roman" panose="02020603050405020304" pitchFamily="18" charset="0"/>
                <a:sym typeface="Libra Serif Modern Bold"/>
              </a:rPr>
              <a:t>Arazi, yerel öneme sahip kamu ihtiyaçlarının kalıcı olarak karşılanmasına yönelik faaliyetler, üretim, lojistik ve yüksek teknoloji sektörü için uygundur</a:t>
            </a:r>
            <a:r>
              <a:rPr lang="ru-RU" sz="2400" dirty="0">
                <a:latin typeface="HeliosCond" panose="04000500000000000000" pitchFamily="82" charset="0"/>
                <a:ea typeface="Libra Serif Modern Bold"/>
                <a:cs typeface="Times New Roman" panose="02020603050405020304" pitchFamily="18" charset="0"/>
                <a:sym typeface="Libra Serif Modern Bold"/>
              </a:rPr>
              <a:t>. </a:t>
            </a:r>
          </a:p>
          <a:p>
            <a:pPr indent="360363"/>
            <a:r>
              <a:rPr lang="bg-BG" sz="2400" dirty="0">
                <a:latin typeface="HeliosCond" panose="04000500000000000000" pitchFamily="82" charset="0"/>
                <a:ea typeface="Libra Serif Modern Bold"/>
                <a:cs typeface="Times New Roman" panose="02020603050405020304" pitchFamily="18" charset="0"/>
                <a:sym typeface="Libra Serif Modern Bold"/>
              </a:rPr>
              <a:t>Mevcut proje kapsamında, modern işletmelerin zararsız üretim, depo ve hizmet binaları ile diğer ilgili faaliyetlerin ihtiyaçlarını karşılayacak bir bağlantı ve iç teknik altyapı inşa edilmesi öngörülmektedir.</a:t>
            </a:r>
          </a:p>
          <a:p>
            <a:pPr indent="360363"/>
            <a:r>
              <a:rPr lang="bg-BG" sz="2400" dirty="0">
                <a:latin typeface="HeliosCond" panose="04000500000000000000" pitchFamily="82" charset="0"/>
                <a:ea typeface="Libra Serif Modern Bold"/>
                <a:cs typeface="Times New Roman" panose="02020603050405020304" pitchFamily="18" charset="0"/>
                <a:sym typeface="Libra Serif Modern Bold"/>
              </a:rPr>
              <a:t>Endüstriyel yatırımlar teşvik edilecek ve ekonomik faaliyetlerin yürütülmesi ve istihdam yaratılması için elverişli koşullar sağlanacaktır. </a:t>
            </a:r>
          </a:p>
          <a:p>
            <a:pPr indent="360363"/>
            <a:r>
              <a:rPr lang="bg-BG" sz="2400" dirty="0">
                <a:latin typeface="HeliosCond" panose="04000500000000000000" pitchFamily="82" charset="0"/>
                <a:ea typeface="Libra Serif Modern Bold"/>
                <a:cs typeface="Times New Roman" panose="02020603050405020304" pitchFamily="18" charset="0"/>
                <a:sym typeface="Libra Serif Modern Bold"/>
              </a:rPr>
              <a:t>Farklı endüstriyel sektörlerden öngörülen üretim ve ticari hedefler, parkın sınırları içinde bu amaçla ayrılmış 21 adet parselde faaliyet gösterecektir. </a:t>
            </a:r>
          </a:p>
          <a:p>
            <a:pPr indent="360363"/>
            <a:r>
              <a:rPr lang="bg-BG" sz="2400" dirty="0">
                <a:latin typeface="HeliosCond" panose="04000500000000000000" pitchFamily="82" charset="0"/>
                <a:ea typeface="Libra Serif Modern Bold"/>
                <a:cs typeface="Times New Roman" panose="02020603050405020304" pitchFamily="18" charset="0"/>
                <a:sym typeface="Libra Serif Modern Bold"/>
              </a:rPr>
              <a:t>Yerel işletmelerde yenilikçi iyi uygulamaların ve döngüsel modellerin benimsenmesi, kaynak kullanımını azaltacak ve üretim verimliliğini artıracaktır.</a:t>
            </a:r>
          </a:p>
          <a:p>
            <a:pPr algn="just"/>
            <a:endParaRPr lang="en-US" sz="2400" dirty="0">
              <a:latin typeface="HeliosCond" panose="04000500000000000000" pitchFamily="82" charset="0"/>
              <a:ea typeface="Libra Serif Modern Bold"/>
              <a:cs typeface="Times New Roman" panose="02020603050405020304" pitchFamily="18" charset="0"/>
              <a:sym typeface="Libra Serif Modern Bold"/>
            </a:endParaRPr>
          </a:p>
        </p:txBody>
      </p:sp>
      <p:sp>
        <p:nvSpPr>
          <p:cNvPr id="8" name="TextBox 8"/>
          <p:cNvSpPr txBox="1"/>
          <p:nvPr/>
        </p:nvSpPr>
        <p:spPr>
          <a:xfrm>
            <a:off x="381000" y="1790806"/>
            <a:ext cx="8763000" cy="958660"/>
          </a:xfrm>
          <a:prstGeom prst="rect">
            <a:avLst/>
          </a:prstGeom>
        </p:spPr>
        <p:txBody>
          <a:bodyPr wrap="square" lIns="0" tIns="0" rIns="0" bIns="0" rtlCol="0" anchor="t">
            <a:spAutoFit/>
          </a:bodyPr>
          <a:lstStyle/>
          <a:p>
            <a:pPr algn="ctr">
              <a:lnSpc>
                <a:spcPts val="8679"/>
              </a:lnSpc>
            </a:pPr>
            <a:r>
              <a:rPr lang="en-US" sz="3600" b="1" dirty="0">
                <a:latin typeface="HeliosCond" panose="04000500000000000000" pitchFamily="82" charset="0"/>
                <a:ea typeface="Libra Serif Modern Bold"/>
                <a:cs typeface="Times New Roman" panose="02020603050405020304" pitchFamily="18" charset="0"/>
                <a:sym typeface="Libra Serif Modern Bold"/>
              </a:rPr>
              <a:t>PARK ARAZİSİ</a:t>
            </a:r>
          </a:p>
        </p:txBody>
      </p:sp>
      <p:pic>
        <p:nvPicPr>
          <p:cNvPr id="4" name="Картина 3">
            <a:extLst>
              <a:ext uri="{FF2B5EF4-FFF2-40B4-BE49-F238E27FC236}">
                <a16:creationId xmlns:a16="http://schemas.microsoft.com/office/drawing/2014/main" id="{D83CABB6-EF73-4B63-A0E4-D606FF6DDC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20400" y="2095500"/>
            <a:ext cx="7494494" cy="6629400"/>
          </a:xfrm>
          <a:prstGeom prst="rect">
            <a:avLst/>
          </a:prstGeom>
        </p:spPr>
      </p:pic>
    </p:spTree>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2293749" y="2164796"/>
            <a:ext cx="13700502" cy="754630"/>
          </a:xfrm>
          <a:prstGeom prst="rect">
            <a:avLst/>
          </a:prstGeom>
        </p:spPr>
        <p:txBody>
          <a:bodyPr wrap="square" lIns="0" tIns="0" rIns="0" bIns="0" rtlCol="0" anchor="t">
            <a:spAutoFit/>
          </a:bodyPr>
          <a:lstStyle/>
          <a:p>
            <a:pPr algn="ctr">
              <a:lnSpc>
                <a:spcPts val="7000"/>
              </a:lnSpc>
            </a:pPr>
            <a:r>
              <a:rPr lang="en-US" sz="32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BÖLGENİN ENDÜSTRİYEL KISMI </a:t>
            </a:r>
            <a:r>
              <a:rPr lang="bg-BG" sz="32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ARSALAR</a:t>
            </a:r>
            <a:endParaRPr lang="en-US" sz="32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p:txBody>
      </p:sp>
      <p:sp>
        <p:nvSpPr>
          <p:cNvPr id="122" name="TextBox 122"/>
          <p:cNvSpPr txBox="1"/>
          <p:nvPr/>
        </p:nvSpPr>
        <p:spPr>
          <a:xfrm>
            <a:off x="685800" y="3144953"/>
            <a:ext cx="16916400" cy="369332"/>
          </a:xfrm>
          <a:prstGeom prst="rect">
            <a:avLst/>
          </a:prstGeom>
        </p:spPr>
        <p:txBody>
          <a:bodyPr wrap="square" lIns="0" tIns="0" rIns="0" bIns="0" rtlCol="0" anchor="t">
            <a:spAutoFit/>
          </a:bodyPr>
          <a:lstStyle/>
          <a:p>
            <a:pPr algn="ctr"/>
            <a:r>
              <a:rPr lang="bg-BG"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Farklı boyut ve </a:t>
            </a:r>
            <a:r>
              <a:rPr lang="bg-BG" sz="2400" dirty="0" err="1">
                <a:solidFill>
                  <a:srgbClr val="051D40"/>
                </a:solidFill>
                <a:latin typeface="HeliosCond" panose="04000500000000000000" pitchFamily="82" charset="0"/>
                <a:ea typeface="Libra Serif Modern Bold"/>
                <a:cs typeface="Times New Roman" panose="02020603050405020304" pitchFamily="18" charset="0"/>
                <a:sym typeface="Libra Serif Modern Bold"/>
              </a:rPr>
              <a:t>kombinasyonlarda</a:t>
            </a:r>
            <a:r>
              <a:rPr lang="bg-BG"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her yatırımcı minimum 4.000 – </a:t>
            </a:r>
            <a:r>
              <a:rPr lang="en-US"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maksimum 11.000 m² </a:t>
            </a:r>
            <a:r>
              <a:rPr lang="bg-BG"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alana sahip 21 </a:t>
            </a:r>
            <a:r>
              <a:rPr lang="en-US" sz="2400" dirty="0" err="1">
                <a:solidFill>
                  <a:srgbClr val="051D40"/>
                </a:solidFill>
                <a:latin typeface="HeliosCond" panose="04000500000000000000" pitchFamily="82" charset="0"/>
                <a:ea typeface="Libra Serif Modern Bold"/>
                <a:cs typeface="Times New Roman" panose="02020603050405020304" pitchFamily="18" charset="0"/>
                <a:sym typeface="Libra Serif Modern Bold"/>
              </a:rPr>
              <a:t>arsa arasından</a:t>
            </a:r>
            <a:r>
              <a:rPr lang="bg-BG"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seçim yapabilir</a:t>
            </a:r>
            <a:r>
              <a:rPr lang="en-US"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a:t>
            </a:r>
          </a:p>
        </p:txBody>
      </p:sp>
      <p:sp>
        <p:nvSpPr>
          <p:cNvPr id="167" name="TextBox 39">
            <a:extLst>
              <a:ext uri="{FF2B5EF4-FFF2-40B4-BE49-F238E27FC236}">
                <a16:creationId xmlns:a16="http://schemas.microsoft.com/office/drawing/2014/main" id="{35690BC4-C4A7-42A7-B752-0DFD4370E55F}"/>
              </a:ext>
            </a:extLst>
          </p:cNvPr>
          <p:cNvSpPr txBox="1"/>
          <p:nvPr/>
        </p:nvSpPr>
        <p:spPr>
          <a:xfrm>
            <a:off x="10279816" y="5140175"/>
            <a:ext cx="1386567" cy="1106879"/>
          </a:xfrm>
          <a:prstGeom prst="rect">
            <a:avLst/>
          </a:prstGeom>
        </p:spPr>
        <p:txBody>
          <a:bodyPr lIns="50800" tIns="50800" rIns="50800" bIns="50800" rtlCol="0" anchor="ctr"/>
          <a:lstStyle/>
          <a:p>
            <a:pPr algn="ctr">
              <a:lnSpc>
                <a:spcPts val="3483"/>
              </a:lnSpc>
            </a:pPr>
            <a:endParaRPr/>
          </a:p>
        </p:txBody>
      </p:sp>
      <p:graphicFrame>
        <p:nvGraphicFramePr>
          <p:cNvPr id="202" name="Таблица 201">
            <a:extLst>
              <a:ext uri="{FF2B5EF4-FFF2-40B4-BE49-F238E27FC236}">
                <a16:creationId xmlns:a16="http://schemas.microsoft.com/office/drawing/2014/main" id="{E12C31D9-6FEA-4EB0-BA17-F2FD989003F4}"/>
              </a:ext>
            </a:extLst>
          </p:cNvPr>
          <p:cNvGraphicFramePr>
            <a:graphicFrameLocks noGrp="1"/>
          </p:cNvGraphicFramePr>
          <p:nvPr>
            <p:extLst>
              <p:ext uri="{D42A27DB-BD31-4B8C-83A1-F6EECF244321}">
                <p14:modId xmlns:p14="http://schemas.microsoft.com/office/powerpoint/2010/main" val="4204650811"/>
              </p:ext>
            </p:extLst>
          </p:nvPr>
        </p:nvGraphicFramePr>
        <p:xfrm>
          <a:off x="685800" y="3757866"/>
          <a:ext cx="6934200" cy="5043234"/>
        </p:xfrm>
        <a:graphic>
          <a:graphicData uri="http://schemas.openxmlformats.org/drawingml/2006/table">
            <a:tbl>
              <a:tblPr firstRow="1" bandRow="1">
                <a:tableStyleId>{5C22544A-7EE6-4342-B048-85BDC9FD1C3A}</a:tableStyleId>
              </a:tblPr>
              <a:tblGrid>
                <a:gridCol w="1733550">
                  <a:extLst>
                    <a:ext uri="{9D8B030D-6E8A-4147-A177-3AD203B41FA5}">
                      <a16:colId xmlns:a16="http://schemas.microsoft.com/office/drawing/2014/main" val="204755561"/>
                    </a:ext>
                  </a:extLst>
                </a:gridCol>
                <a:gridCol w="1733550">
                  <a:extLst>
                    <a:ext uri="{9D8B030D-6E8A-4147-A177-3AD203B41FA5}">
                      <a16:colId xmlns:a16="http://schemas.microsoft.com/office/drawing/2014/main" val="855814274"/>
                    </a:ext>
                  </a:extLst>
                </a:gridCol>
                <a:gridCol w="1733550">
                  <a:extLst>
                    <a:ext uri="{9D8B030D-6E8A-4147-A177-3AD203B41FA5}">
                      <a16:colId xmlns:a16="http://schemas.microsoft.com/office/drawing/2014/main" val="2245231706"/>
                    </a:ext>
                  </a:extLst>
                </a:gridCol>
                <a:gridCol w="1733550">
                  <a:extLst>
                    <a:ext uri="{9D8B030D-6E8A-4147-A177-3AD203B41FA5}">
                      <a16:colId xmlns:a16="http://schemas.microsoft.com/office/drawing/2014/main" val="1122222419"/>
                    </a:ext>
                  </a:extLst>
                </a:gridCol>
              </a:tblGrid>
              <a:tr h="840539">
                <a:tc>
                  <a:txBody>
                    <a:bodyPr/>
                    <a:lstStyle/>
                    <a:p>
                      <a:r>
                        <a:rPr lang="en-US" sz="2000" b="1" dirty="0">
                          <a:solidFill>
                            <a:srgbClr val="00B0F0"/>
                          </a:solidFill>
                          <a:latin typeface="Times New Roman" panose="02020603050405020304" pitchFamily="18" charset="0"/>
                          <a:cs typeface="Times New Roman" panose="02020603050405020304" pitchFamily="18" charset="0"/>
                        </a:rPr>
                        <a:t>1 </a:t>
                      </a:r>
                      <a:r>
                        <a:rPr lang="en-US" sz="2000" b="1" dirty="0">
                          <a:solidFill>
                            <a:schemeClr val="tx1"/>
                          </a:solidFill>
                          <a:latin typeface="Times New Roman" panose="02020603050405020304" pitchFamily="18" charset="0"/>
                          <a:cs typeface="Times New Roman" panose="02020603050405020304" pitchFamily="18" charset="0"/>
                        </a:rPr>
                        <a:t>– 9.500</a:t>
                      </a:r>
                      <a:endParaRPr lang="bg-BG" sz="2000" b="1"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2 </a:t>
                      </a:r>
                      <a:r>
                        <a:rPr lang="en-US" sz="2000" b="1" dirty="0">
                          <a:solidFill>
                            <a:schemeClr val="tx1"/>
                          </a:solidFill>
                          <a:latin typeface="Times New Roman" panose="02020603050405020304" pitchFamily="18" charset="0"/>
                          <a:cs typeface="Times New Roman" panose="02020603050405020304" pitchFamily="18" charset="0"/>
                        </a:rPr>
                        <a:t>– 11.295</a:t>
                      </a:r>
                      <a:endParaRPr lang="bg-BG" sz="2000" b="1"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tc>
                  <a:txBody>
                    <a:bodyPr/>
                    <a:lstStyle/>
                    <a:p>
                      <a:r>
                        <a:rPr lang="bg-BG" sz="2000" b="1" dirty="0">
                          <a:solidFill>
                            <a:srgbClr val="00B0F0"/>
                          </a:solidFill>
                          <a:latin typeface="Times New Roman" panose="02020603050405020304" pitchFamily="18" charset="0"/>
                          <a:cs typeface="Times New Roman" panose="02020603050405020304" pitchFamily="18" charset="0"/>
                        </a:rPr>
                        <a:t>3 </a:t>
                      </a:r>
                      <a:r>
                        <a:rPr lang="en-US" sz="2000" b="1" dirty="0">
                          <a:solidFill>
                            <a:schemeClr val="tx1"/>
                          </a:solidFill>
                          <a:latin typeface="Times New Roman" panose="02020603050405020304" pitchFamily="18" charset="0"/>
                          <a:cs typeface="Times New Roman" panose="02020603050405020304" pitchFamily="18" charset="0"/>
                        </a:rPr>
                        <a:t>–</a:t>
                      </a:r>
                      <a:r>
                        <a:rPr lang="bg-BG" sz="2000" b="1" dirty="0">
                          <a:solidFill>
                            <a:schemeClr val="tx1"/>
                          </a:solidFill>
                          <a:latin typeface="Times New Roman" panose="02020603050405020304" pitchFamily="18" charset="0"/>
                          <a:cs typeface="Times New Roman" panose="02020603050405020304" pitchFamily="18" charset="0"/>
                        </a:rPr>
                        <a:t> 8910</a:t>
                      </a:r>
                    </a:p>
                  </a:txBody>
                  <a:tcPr>
                    <a:solidFill>
                      <a:schemeClr val="accent1">
                        <a:lumMod val="20000"/>
                        <a:lumOff val="80000"/>
                      </a:schemeClr>
                    </a:solidFill>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4 </a:t>
                      </a:r>
                      <a:r>
                        <a:rPr lang="en-US" sz="2000" b="1" dirty="0">
                          <a:solidFill>
                            <a:schemeClr val="tx1"/>
                          </a:solidFill>
                          <a:latin typeface="Times New Roman" panose="02020603050405020304" pitchFamily="18" charset="0"/>
                          <a:cs typeface="Times New Roman" panose="02020603050405020304" pitchFamily="18" charset="0"/>
                        </a:rPr>
                        <a:t>– </a:t>
                      </a:r>
                      <a:r>
                        <a:rPr lang="bg-BG" sz="2000" b="1" dirty="0">
                          <a:solidFill>
                            <a:schemeClr val="tx1"/>
                          </a:solidFill>
                          <a:latin typeface="Times New Roman" panose="02020603050405020304" pitchFamily="18" charset="0"/>
                          <a:cs typeface="Times New Roman" panose="02020603050405020304" pitchFamily="18" charset="0"/>
                        </a:rPr>
                        <a:t>8.908</a:t>
                      </a:r>
                    </a:p>
                  </a:txBody>
                  <a:tcPr>
                    <a:solidFill>
                      <a:schemeClr val="accent1">
                        <a:lumMod val="20000"/>
                        <a:lumOff val="80000"/>
                      </a:schemeClr>
                    </a:solidFill>
                  </a:tcPr>
                </a:tc>
                <a:extLst>
                  <a:ext uri="{0D108BD9-81ED-4DB2-BD59-A6C34878D82A}">
                    <a16:rowId xmlns:a16="http://schemas.microsoft.com/office/drawing/2014/main" val="3002604874"/>
                  </a:ext>
                </a:extLst>
              </a:tr>
              <a:tr h="840539">
                <a:tc>
                  <a:txBody>
                    <a:bodyPr/>
                    <a:lstStyle/>
                    <a:p>
                      <a:r>
                        <a:rPr lang="en-US" sz="2000" b="1" dirty="0">
                          <a:solidFill>
                            <a:srgbClr val="00B0F0"/>
                          </a:solidFill>
                          <a:latin typeface="Times New Roman" panose="02020603050405020304" pitchFamily="18" charset="0"/>
                          <a:cs typeface="Times New Roman" panose="02020603050405020304" pitchFamily="18" charset="0"/>
                        </a:rPr>
                        <a:t>5 </a:t>
                      </a:r>
                      <a:r>
                        <a:rPr lang="en-US" sz="2000" b="1" dirty="0">
                          <a:latin typeface="Times New Roman" panose="02020603050405020304" pitchFamily="18" charset="0"/>
                          <a:cs typeface="Times New Roman" panose="02020603050405020304" pitchFamily="18" charset="0"/>
                        </a:rPr>
                        <a:t>– 8.</a:t>
                      </a:r>
                      <a:r>
                        <a:rPr lang="bg-BG" sz="2000" b="1" dirty="0">
                          <a:latin typeface="Times New Roman" panose="02020603050405020304" pitchFamily="18" charset="0"/>
                          <a:cs typeface="Times New Roman" panose="02020603050405020304" pitchFamily="18" charset="0"/>
                        </a:rPr>
                        <a:t>957</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6 </a:t>
                      </a:r>
                      <a:r>
                        <a:rPr lang="en-US" sz="2000" b="1" dirty="0">
                          <a:latin typeface="Times New Roman" panose="02020603050405020304" pitchFamily="18" charset="0"/>
                          <a:cs typeface="Times New Roman" panose="02020603050405020304" pitchFamily="18" charset="0"/>
                        </a:rPr>
                        <a:t>– 9.</a:t>
                      </a:r>
                      <a:r>
                        <a:rPr lang="bg-BG" sz="2000" b="1" dirty="0">
                          <a:latin typeface="Times New Roman" panose="02020603050405020304" pitchFamily="18" charset="0"/>
                          <a:cs typeface="Times New Roman" panose="02020603050405020304" pitchFamily="18" charset="0"/>
                        </a:rPr>
                        <a:t>610</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7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8137</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8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7689</a:t>
                      </a:r>
                    </a:p>
                  </a:txBody>
                  <a:tcPr/>
                </a:tc>
                <a:extLst>
                  <a:ext uri="{0D108BD9-81ED-4DB2-BD59-A6C34878D82A}">
                    <a16:rowId xmlns:a16="http://schemas.microsoft.com/office/drawing/2014/main" val="10024030"/>
                  </a:ext>
                </a:extLst>
              </a:tr>
              <a:tr h="840539">
                <a:tc>
                  <a:txBody>
                    <a:bodyPr/>
                    <a:lstStyle/>
                    <a:p>
                      <a:r>
                        <a:rPr lang="en-US" sz="2000" b="1" dirty="0">
                          <a:solidFill>
                            <a:srgbClr val="00B0F0"/>
                          </a:solidFill>
                          <a:latin typeface="Times New Roman" panose="02020603050405020304" pitchFamily="18" charset="0"/>
                          <a:cs typeface="Times New Roman" panose="02020603050405020304" pitchFamily="18" charset="0"/>
                        </a:rPr>
                        <a:t>9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7628</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10 </a:t>
                      </a:r>
                      <a:r>
                        <a:rPr lang="en-US" sz="2000" b="1" dirty="0">
                          <a:latin typeface="Times New Roman" panose="02020603050405020304" pitchFamily="18" charset="0"/>
                          <a:cs typeface="Times New Roman" panose="02020603050405020304" pitchFamily="18" charset="0"/>
                        </a:rPr>
                        <a:t>– 7</a:t>
                      </a:r>
                      <a:r>
                        <a:rPr lang="bg-BG" sz="2000" b="1" dirty="0">
                          <a:latin typeface="Times New Roman" panose="02020603050405020304" pitchFamily="18" charset="0"/>
                          <a:cs typeface="Times New Roman" panose="02020603050405020304" pitchFamily="18" charset="0"/>
                        </a:rPr>
                        <a:t> 650</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11 </a:t>
                      </a:r>
                      <a:r>
                        <a:rPr lang="en-US" sz="2000" b="1" dirty="0">
                          <a:latin typeface="Times New Roman" panose="02020603050405020304" pitchFamily="18" charset="0"/>
                          <a:cs typeface="Times New Roman" panose="02020603050405020304" pitchFamily="18" charset="0"/>
                        </a:rPr>
                        <a:t>– 7</a:t>
                      </a:r>
                      <a:r>
                        <a:rPr lang="bg-BG" sz="2000" b="1" dirty="0">
                          <a:latin typeface="Times New Roman" panose="02020603050405020304" pitchFamily="18" charset="0"/>
                          <a:cs typeface="Times New Roman" panose="02020603050405020304" pitchFamily="18" charset="0"/>
                        </a:rPr>
                        <a:t> 650</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12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7212</a:t>
                      </a:r>
                    </a:p>
                  </a:txBody>
                  <a:tcPr/>
                </a:tc>
                <a:extLst>
                  <a:ext uri="{0D108BD9-81ED-4DB2-BD59-A6C34878D82A}">
                    <a16:rowId xmlns:a16="http://schemas.microsoft.com/office/drawing/2014/main" val="1333336405"/>
                  </a:ext>
                </a:extLst>
              </a:tr>
              <a:tr h="840539">
                <a:tc>
                  <a:txBody>
                    <a:bodyPr/>
                    <a:lstStyle/>
                    <a:p>
                      <a:r>
                        <a:rPr lang="en-US" sz="2000" b="1" dirty="0">
                          <a:solidFill>
                            <a:srgbClr val="00B0F0"/>
                          </a:solidFill>
                          <a:latin typeface="Times New Roman" panose="02020603050405020304" pitchFamily="18" charset="0"/>
                          <a:cs typeface="Times New Roman" panose="02020603050405020304" pitchFamily="18" charset="0"/>
                        </a:rPr>
                        <a:t>13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5505</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14 </a:t>
                      </a:r>
                      <a:r>
                        <a:rPr lang="en-US" sz="2000" b="1" dirty="0">
                          <a:latin typeface="Times New Roman" panose="02020603050405020304" pitchFamily="18" charset="0"/>
                          <a:cs typeface="Times New Roman" panose="02020603050405020304" pitchFamily="18" charset="0"/>
                        </a:rPr>
                        <a:t>– 7</a:t>
                      </a:r>
                      <a:r>
                        <a:rPr lang="bg-BG" sz="2000" b="1" dirty="0">
                          <a:latin typeface="Times New Roman" panose="02020603050405020304" pitchFamily="18" charset="0"/>
                          <a:cs typeface="Times New Roman" panose="02020603050405020304" pitchFamily="18" charset="0"/>
                        </a:rPr>
                        <a:t> 369</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15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5 261</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16 </a:t>
                      </a:r>
                      <a:r>
                        <a:rPr lang="en-US" sz="2000" b="1" dirty="0">
                          <a:latin typeface="Times New Roman" panose="02020603050405020304" pitchFamily="18" charset="0"/>
                          <a:cs typeface="Times New Roman" panose="02020603050405020304" pitchFamily="18" charset="0"/>
                        </a:rPr>
                        <a:t>– 7</a:t>
                      </a:r>
                      <a:r>
                        <a:rPr lang="bg-BG" sz="2000" b="1" dirty="0">
                          <a:latin typeface="Times New Roman" panose="02020603050405020304" pitchFamily="18" charset="0"/>
                          <a:cs typeface="Times New Roman" panose="02020603050405020304" pitchFamily="18" charset="0"/>
                        </a:rPr>
                        <a:t> 458</a:t>
                      </a:r>
                    </a:p>
                  </a:txBody>
                  <a:tcPr/>
                </a:tc>
                <a:extLst>
                  <a:ext uri="{0D108BD9-81ED-4DB2-BD59-A6C34878D82A}">
                    <a16:rowId xmlns:a16="http://schemas.microsoft.com/office/drawing/2014/main" val="1149002400"/>
                  </a:ext>
                </a:extLst>
              </a:tr>
              <a:tr h="840539">
                <a:tc>
                  <a:txBody>
                    <a:bodyPr/>
                    <a:lstStyle/>
                    <a:p>
                      <a:r>
                        <a:rPr lang="en-US" sz="2000" b="1" dirty="0">
                          <a:solidFill>
                            <a:srgbClr val="00B0F0"/>
                          </a:solidFill>
                          <a:latin typeface="Times New Roman" panose="02020603050405020304" pitchFamily="18" charset="0"/>
                          <a:cs typeface="Times New Roman" panose="02020603050405020304" pitchFamily="18" charset="0"/>
                        </a:rPr>
                        <a:t>17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3869</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18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5261</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19 </a:t>
                      </a:r>
                      <a:r>
                        <a:rPr lang="en-US" sz="2000" b="1" dirty="0">
                          <a:latin typeface="Times New Roman" panose="02020603050405020304" pitchFamily="18" charset="0"/>
                          <a:cs typeface="Times New Roman" panose="02020603050405020304" pitchFamily="18" charset="0"/>
                        </a:rPr>
                        <a:t>– 7</a:t>
                      </a:r>
                      <a:r>
                        <a:rPr lang="bg-BG" sz="2000" b="1" dirty="0">
                          <a:latin typeface="Times New Roman" panose="02020603050405020304" pitchFamily="18" charset="0"/>
                          <a:cs typeface="Times New Roman" panose="02020603050405020304" pitchFamily="18" charset="0"/>
                        </a:rPr>
                        <a:t> 098</a:t>
                      </a:r>
                    </a:p>
                  </a:txBody>
                  <a:tcPr/>
                </a:tc>
                <a:tc>
                  <a:txBody>
                    <a:bodyPr/>
                    <a:lstStyle/>
                    <a:p>
                      <a:r>
                        <a:rPr lang="en-US" sz="2000" b="1" dirty="0">
                          <a:solidFill>
                            <a:srgbClr val="00B0F0"/>
                          </a:solidFill>
                          <a:latin typeface="Times New Roman" panose="02020603050405020304" pitchFamily="18" charset="0"/>
                          <a:cs typeface="Times New Roman" panose="02020603050405020304" pitchFamily="18" charset="0"/>
                        </a:rPr>
                        <a:t>20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8 310</a:t>
                      </a:r>
                    </a:p>
                  </a:txBody>
                  <a:tcPr/>
                </a:tc>
                <a:extLst>
                  <a:ext uri="{0D108BD9-81ED-4DB2-BD59-A6C34878D82A}">
                    <a16:rowId xmlns:a16="http://schemas.microsoft.com/office/drawing/2014/main" val="1287557597"/>
                  </a:ext>
                </a:extLst>
              </a:tr>
              <a:tr h="840539">
                <a:tc>
                  <a:txBody>
                    <a:bodyPr/>
                    <a:lstStyle/>
                    <a:p>
                      <a:r>
                        <a:rPr lang="en-US" sz="2000" b="1" dirty="0">
                          <a:solidFill>
                            <a:srgbClr val="00B0F0"/>
                          </a:solidFill>
                          <a:latin typeface="Times New Roman" panose="02020603050405020304" pitchFamily="18" charset="0"/>
                          <a:cs typeface="Times New Roman" panose="02020603050405020304" pitchFamily="18" charset="0"/>
                        </a:rPr>
                        <a:t>21 </a:t>
                      </a:r>
                      <a:r>
                        <a:rPr lang="en-US" sz="2000" b="1" dirty="0">
                          <a:latin typeface="Times New Roman" panose="02020603050405020304" pitchFamily="18" charset="0"/>
                          <a:cs typeface="Times New Roman" panose="02020603050405020304" pitchFamily="18" charset="0"/>
                        </a:rPr>
                        <a:t>–</a:t>
                      </a:r>
                      <a:r>
                        <a:rPr lang="bg-BG" sz="2000" b="1" dirty="0">
                          <a:latin typeface="Times New Roman" panose="02020603050405020304" pitchFamily="18" charset="0"/>
                          <a:cs typeface="Times New Roman" panose="02020603050405020304" pitchFamily="18" charset="0"/>
                        </a:rPr>
                        <a:t> 7 632</a:t>
                      </a:r>
                    </a:p>
                  </a:txBody>
                  <a:tcPr/>
                </a:tc>
                <a:tc>
                  <a:txBody>
                    <a:bodyPr/>
                    <a:lstStyle/>
                    <a:p>
                      <a:endParaRPr lang="bg-BG" sz="2000" b="1" dirty="0">
                        <a:latin typeface="Times New Roman" panose="02020603050405020304" pitchFamily="18" charset="0"/>
                        <a:cs typeface="Times New Roman" panose="02020603050405020304" pitchFamily="18" charset="0"/>
                      </a:endParaRPr>
                    </a:p>
                  </a:txBody>
                  <a:tcPr/>
                </a:tc>
                <a:tc>
                  <a:txBody>
                    <a:bodyPr/>
                    <a:lstStyle/>
                    <a:p>
                      <a:endParaRPr lang="bg-BG"/>
                    </a:p>
                  </a:txBody>
                  <a:tcPr/>
                </a:tc>
                <a:tc>
                  <a:txBody>
                    <a:bodyPr/>
                    <a:lstStyle/>
                    <a:p>
                      <a:endParaRPr lang="bg-BG" dirty="0"/>
                    </a:p>
                  </a:txBody>
                  <a:tcPr/>
                </a:tc>
                <a:extLst>
                  <a:ext uri="{0D108BD9-81ED-4DB2-BD59-A6C34878D82A}">
                    <a16:rowId xmlns:a16="http://schemas.microsoft.com/office/drawing/2014/main" val="1726608635"/>
                  </a:ext>
                </a:extLst>
              </a:tr>
            </a:tbl>
          </a:graphicData>
        </a:graphic>
      </p:graphicFrame>
      <p:pic>
        <p:nvPicPr>
          <p:cNvPr id="4" name="Picture 3">
            <a:extLst>
              <a:ext uri="{FF2B5EF4-FFF2-40B4-BE49-F238E27FC236}">
                <a16:creationId xmlns:a16="http://schemas.microsoft.com/office/drawing/2014/main" id="{E57A2CE1-01A9-6A9A-86DB-4285DA87DC4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77200" y="3636821"/>
            <a:ext cx="9677400" cy="5043234"/>
          </a:xfrm>
          <a:prstGeom prst="rect">
            <a:avLst/>
          </a:prstGeom>
        </p:spPr>
      </p:pic>
    </p:spTree>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Контейнер за съдържание 4">
            <a:extLst>
              <a:ext uri="{FF2B5EF4-FFF2-40B4-BE49-F238E27FC236}">
                <a16:creationId xmlns:a16="http://schemas.microsoft.com/office/drawing/2014/main" id="{4F78C7A9-9982-4806-B34E-7EE4C84DE56A}"/>
              </a:ext>
            </a:extLst>
          </p:cNvPr>
          <p:cNvSpPr>
            <a:spLocks noGrp="1"/>
          </p:cNvSpPr>
          <p:nvPr>
            <p:ph idx="1"/>
          </p:nvPr>
        </p:nvSpPr>
        <p:spPr>
          <a:xfrm>
            <a:off x="537882" y="2175830"/>
            <a:ext cx="17750118" cy="7667417"/>
          </a:xfrm>
        </p:spPr>
        <p:txBody>
          <a:bodyPr>
            <a:normAutofit/>
          </a:bodyPr>
          <a:lstStyle/>
          <a:p>
            <a:pPr marL="0" indent="0" algn="ctr">
              <a:buNone/>
            </a:pPr>
            <a:r>
              <a:rPr lang="bg-BG" sz="2700" b="1" dirty="0">
                <a:latin typeface="Arial" panose="020B0604020202020204" pitchFamily="34" charset="0"/>
                <a:ea typeface="Times New Roman" panose="02020603050405020304" pitchFamily="18" charset="0"/>
              </a:rPr>
              <a:t>Tuna Endüstri ve Teknoloji Parkı - Sviştov</a:t>
            </a:r>
            <a:r>
              <a:rPr lang="bg-BG" sz="2700" dirty="0">
                <a:latin typeface="Arial" panose="020B0604020202020204" pitchFamily="34" charset="0"/>
                <a:ea typeface="Times New Roman" panose="02020603050405020304" pitchFamily="18" charset="0"/>
              </a:rPr>
              <a:t>, stratejik bir konumda birinci sınıf bir altyapı sunmaktadır. Biz, </a:t>
            </a:r>
            <a:r>
              <a:rPr lang="bg-BG" sz="2700" b="1" dirty="0">
                <a:latin typeface="Arial" panose="020B0604020202020204" pitchFamily="34" charset="0"/>
                <a:ea typeface="Times New Roman" panose="02020603050405020304" pitchFamily="18" charset="0"/>
              </a:rPr>
              <a:t>kapalı gaz dağıtım şebekesi </a:t>
            </a:r>
            <a:r>
              <a:rPr lang="bg-BG" sz="2700" dirty="0">
                <a:latin typeface="Arial" panose="020B0604020202020204" pitchFamily="34" charset="0"/>
                <a:ea typeface="Times New Roman" panose="02020603050405020304" pitchFamily="18" charset="0"/>
              </a:rPr>
              <a:t>lisansına sahip Bulgaristan’daki ilk endüstri parkıyız; bu da makineleriniz için daha düşük maliyetler ve kesintisiz enerji teminini garanti eder.</a:t>
            </a:r>
          </a:p>
          <a:p>
            <a:pPr marL="0" indent="0" algn="ctr">
              <a:buNone/>
            </a:pPr>
            <a:r>
              <a:rPr lang="bg-BG" sz="2700" b="1" dirty="0">
                <a:latin typeface="Arial" panose="020B0604020202020204" pitchFamily="34" charset="0"/>
                <a:ea typeface="Times New Roman" panose="02020603050405020304" pitchFamily="18" charset="0"/>
              </a:rPr>
              <a:t>SAĞLADIĞIMIZ HİZMETLER:</a:t>
            </a:r>
          </a:p>
        </p:txBody>
      </p:sp>
      <p:sp>
        <p:nvSpPr>
          <p:cNvPr id="8" name="Блоксхема: ръчно въвеждане 7">
            <a:extLst>
              <a:ext uri="{FF2B5EF4-FFF2-40B4-BE49-F238E27FC236}">
                <a16:creationId xmlns:a16="http://schemas.microsoft.com/office/drawing/2014/main" id="{88A437A7-5C1E-404D-B374-1652BDCE05B2}"/>
              </a:ext>
            </a:extLst>
          </p:cNvPr>
          <p:cNvSpPr/>
          <p:nvPr/>
        </p:nvSpPr>
        <p:spPr>
          <a:xfrm rot="10800000" flipV="1">
            <a:off x="695751" y="3486692"/>
            <a:ext cx="4449651" cy="1655030"/>
          </a:xfrm>
          <a:prstGeom prst="flowChartManualInpu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defTabSz="1371600"/>
            <a:r>
              <a:rPr lang="bg-BG" sz="2700" b="1" dirty="0">
                <a:solidFill>
                  <a:prstClr val="white"/>
                </a:solidFill>
                <a:latin typeface="Calibri" panose="020F0502020204030204"/>
              </a:rPr>
              <a:t>ENERJİ BAĞIMSIZLIĞI </a:t>
            </a:r>
            <a:endParaRPr lang="bg-BG" sz="2700" dirty="0">
              <a:solidFill>
                <a:prstClr val="white"/>
              </a:solidFill>
              <a:latin typeface="Calibri" panose="020F0502020204030204"/>
            </a:endParaRPr>
          </a:p>
        </p:txBody>
      </p:sp>
      <p:sp>
        <p:nvSpPr>
          <p:cNvPr id="9" name="Блоксхема: ръчно въвеждане 8">
            <a:extLst>
              <a:ext uri="{FF2B5EF4-FFF2-40B4-BE49-F238E27FC236}">
                <a16:creationId xmlns:a16="http://schemas.microsoft.com/office/drawing/2014/main" id="{E6DB4931-F446-47F7-A5B8-613F96909FBC}"/>
              </a:ext>
            </a:extLst>
          </p:cNvPr>
          <p:cNvSpPr/>
          <p:nvPr/>
        </p:nvSpPr>
        <p:spPr>
          <a:xfrm rot="10800000" flipV="1">
            <a:off x="7134320" y="4315096"/>
            <a:ext cx="4503446" cy="1656806"/>
          </a:xfrm>
          <a:prstGeom prst="flowChartManualInpu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defTabSz="1371600"/>
            <a:r>
              <a:rPr lang="bg-BG" sz="2700" b="1" dirty="0">
                <a:solidFill>
                  <a:prstClr val="white"/>
                </a:solidFill>
                <a:latin typeface="Calibri" panose="020F0502020204030204"/>
              </a:rPr>
              <a:t>MODERN ALTYAPI VE TEKNOLOJİLER</a:t>
            </a:r>
          </a:p>
          <a:p>
            <a:pPr algn="ctr" defTabSz="1371600"/>
            <a:endParaRPr lang="bg-BG" sz="2700" dirty="0">
              <a:solidFill>
                <a:prstClr val="white"/>
              </a:solidFill>
              <a:latin typeface="Calibri" panose="020F0502020204030204"/>
            </a:endParaRPr>
          </a:p>
        </p:txBody>
      </p:sp>
      <p:sp>
        <p:nvSpPr>
          <p:cNvPr id="10" name="Блоксхема: ръчно въвеждане 9">
            <a:extLst>
              <a:ext uri="{FF2B5EF4-FFF2-40B4-BE49-F238E27FC236}">
                <a16:creationId xmlns:a16="http://schemas.microsoft.com/office/drawing/2014/main" id="{FD8E25C7-7D02-4A4C-AD3F-4DF6DBB14985}"/>
              </a:ext>
            </a:extLst>
          </p:cNvPr>
          <p:cNvSpPr/>
          <p:nvPr/>
        </p:nvSpPr>
        <p:spPr>
          <a:xfrm rot="10800000" flipV="1">
            <a:off x="12984729" y="3484916"/>
            <a:ext cx="4765389" cy="1656807"/>
          </a:xfrm>
          <a:prstGeom prst="flowChartManualInput">
            <a:avLst/>
          </a:prstGeom>
          <a:solidFill>
            <a:srgbClr val="FF65D7"/>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3">
            <a:schemeClr val="accent6"/>
          </a:fillRef>
          <a:effectRef idx="2">
            <a:schemeClr val="accent6"/>
          </a:effectRef>
          <a:fontRef idx="minor">
            <a:schemeClr val="lt1"/>
          </a:fontRef>
        </p:style>
        <p:txBody>
          <a:bodyPr rtlCol="0" anchor="ctr"/>
          <a:lstStyle/>
          <a:p>
            <a:pPr algn="ctr" defTabSz="1371600"/>
            <a:r>
              <a:rPr lang="bg-BG" sz="2700" b="1" dirty="0">
                <a:solidFill>
                  <a:prstClr val="white"/>
                </a:solidFill>
                <a:latin typeface="Calibri" panose="020F0502020204030204"/>
              </a:rPr>
              <a:t>STRATEJİK KONUM</a:t>
            </a:r>
            <a:endParaRPr lang="bg-BG" sz="2700" dirty="0">
              <a:solidFill>
                <a:prstClr val="white"/>
              </a:solidFill>
              <a:latin typeface="Calibri" panose="020F0502020204030204"/>
            </a:endParaRPr>
          </a:p>
        </p:txBody>
      </p:sp>
      <p:sp>
        <p:nvSpPr>
          <p:cNvPr id="15" name="Правоъгълник 14">
            <a:extLst>
              <a:ext uri="{FF2B5EF4-FFF2-40B4-BE49-F238E27FC236}">
                <a16:creationId xmlns:a16="http://schemas.microsoft.com/office/drawing/2014/main" id="{8F06C6C4-D113-4034-8752-A51C05EF0B94}"/>
              </a:ext>
            </a:extLst>
          </p:cNvPr>
          <p:cNvSpPr/>
          <p:nvPr/>
        </p:nvSpPr>
        <p:spPr>
          <a:xfrm>
            <a:off x="244642" y="5141723"/>
            <a:ext cx="5351870" cy="923330"/>
          </a:xfrm>
          <a:prstGeom prst="rect">
            <a:avLst/>
          </a:prstGeom>
          <a:ln>
            <a:solidFill>
              <a:srgbClr val="FFC000"/>
            </a:solidFill>
          </a:ln>
        </p:spPr>
        <p:txBody>
          <a:bodyPr wrap="square">
            <a:spAutoFit/>
          </a:bodyPr>
          <a:lstStyle/>
          <a:p>
            <a:pPr algn="ctr" defTabSz="1371600"/>
            <a:r>
              <a:rPr lang="bg-BG" sz="2700" dirty="0">
                <a:solidFill>
                  <a:prstClr val="black"/>
                </a:solidFill>
                <a:latin typeface="Arial" panose="020B0604020202020204" pitchFamily="34" charset="0"/>
                <a:cs typeface="Arial" panose="020B0604020202020204" pitchFamily="34" charset="0"/>
              </a:rPr>
              <a:t>BULGARİYA'NIN İLK KAPALI GAZ ŞEBEKESİ</a:t>
            </a:r>
          </a:p>
        </p:txBody>
      </p:sp>
      <p:sp>
        <p:nvSpPr>
          <p:cNvPr id="16" name="Правоъгълник 15">
            <a:extLst>
              <a:ext uri="{FF2B5EF4-FFF2-40B4-BE49-F238E27FC236}">
                <a16:creationId xmlns:a16="http://schemas.microsoft.com/office/drawing/2014/main" id="{1D7D5E1D-01AD-4075-AA0A-5542FD296747}"/>
              </a:ext>
            </a:extLst>
          </p:cNvPr>
          <p:cNvSpPr/>
          <p:nvPr/>
        </p:nvSpPr>
        <p:spPr>
          <a:xfrm>
            <a:off x="12984729" y="5141723"/>
            <a:ext cx="4449651" cy="923330"/>
          </a:xfrm>
          <a:prstGeom prst="rect">
            <a:avLst/>
          </a:prstGeom>
          <a:ln>
            <a:solidFill>
              <a:srgbClr val="FFC000"/>
            </a:solidFill>
          </a:ln>
        </p:spPr>
        <p:txBody>
          <a:bodyPr wrap="square">
            <a:spAutoFit/>
          </a:bodyPr>
          <a:lstStyle/>
          <a:p>
            <a:pPr algn="ctr" defTabSz="1371600"/>
            <a:r>
              <a:rPr lang="bg-BG" sz="2700" dirty="0">
                <a:solidFill>
                  <a:prstClr val="black"/>
                </a:solidFill>
                <a:latin typeface="Arial" panose="020B0604020202020204" pitchFamily="34" charset="0"/>
                <a:cs typeface="Arial" panose="020B0604020202020204" pitchFamily="34" charset="0"/>
              </a:rPr>
              <a:t>ORTA AVRUPA'YA AÇILAN KAPI</a:t>
            </a:r>
          </a:p>
        </p:txBody>
      </p:sp>
      <p:sp>
        <p:nvSpPr>
          <p:cNvPr id="17" name="Правоъгълник 16">
            <a:extLst>
              <a:ext uri="{FF2B5EF4-FFF2-40B4-BE49-F238E27FC236}">
                <a16:creationId xmlns:a16="http://schemas.microsoft.com/office/drawing/2014/main" id="{5A239F76-A39D-4CAA-B706-0B40CB888300}"/>
              </a:ext>
            </a:extLst>
          </p:cNvPr>
          <p:cNvSpPr/>
          <p:nvPr/>
        </p:nvSpPr>
        <p:spPr>
          <a:xfrm>
            <a:off x="6128426" y="5928719"/>
            <a:ext cx="6002684" cy="507831"/>
          </a:xfrm>
          <a:prstGeom prst="rect">
            <a:avLst/>
          </a:prstGeom>
          <a:ln>
            <a:solidFill>
              <a:srgbClr val="FFC000"/>
            </a:solidFill>
          </a:ln>
        </p:spPr>
        <p:txBody>
          <a:bodyPr wrap="square">
            <a:spAutoFit/>
          </a:bodyPr>
          <a:lstStyle/>
          <a:p>
            <a:pPr algn="ctr" defTabSz="1371600"/>
            <a:r>
              <a:rPr lang="bg-BG" sz="2700" dirty="0">
                <a:solidFill>
                  <a:prstClr val="black"/>
                </a:solidFill>
                <a:latin typeface="Arial" panose="020B0604020202020204" pitchFamily="34" charset="0"/>
                <a:cs typeface="Arial" panose="020B0604020202020204" pitchFamily="34" charset="0"/>
              </a:rPr>
              <a:t>ENDÜSTRİ 4.0'A HAZIRLIK</a:t>
            </a:r>
          </a:p>
        </p:txBody>
      </p:sp>
      <p:sp>
        <p:nvSpPr>
          <p:cNvPr id="4" name="Правоъгълник 14">
            <a:extLst>
              <a:ext uri="{FF2B5EF4-FFF2-40B4-BE49-F238E27FC236}">
                <a16:creationId xmlns:a16="http://schemas.microsoft.com/office/drawing/2014/main" id="{6D8E5D88-669A-EA3F-61EA-DC79210F10F7}"/>
              </a:ext>
            </a:extLst>
          </p:cNvPr>
          <p:cNvSpPr/>
          <p:nvPr/>
        </p:nvSpPr>
        <p:spPr>
          <a:xfrm>
            <a:off x="244640" y="6106034"/>
            <a:ext cx="5351870" cy="2585323"/>
          </a:xfrm>
          <a:prstGeom prst="rect">
            <a:avLst/>
          </a:prstGeom>
          <a:ln>
            <a:solidFill>
              <a:srgbClr val="FFC000"/>
            </a:solidFill>
          </a:ln>
        </p:spPr>
        <p:txBody>
          <a:bodyPr wrap="square">
            <a:spAutoFit/>
          </a:bodyPr>
          <a:lstStyle/>
          <a:p>
            <a:pPr algn="ctr" defTabSz="1371600"/>
            <a:r>
              <a:rPr lang="bg-BG" sz="2700" dirty="0">
                <a:solidFill>
                  <a:prstClr val="black"/>
                </a:solidFill>
                <a:latin typeface="Calibri" panose="020F0502020204030204"/>
              </a:rPr>
              <a:t>Park sınırları içinde doğrudan ve otonom doğal gaz tedariki. Kesintisiz, aracısız ve endüstriyel tüketiciler için daha düşük işletme maliyetleri</a:t>
            </a:r>
            <a:endParaRPr lang="bg-BG" sz="2700" dirty="0">
              <a:solidFill>
                <a:prstClr val="black"/>
              </a:solidFill>
              <a:latin typeface="Arial" panose="020B0604020202020204" pitchFamily="34" charset="0"/>
              <a:cs typeface="Arial" panose="020B0604020202020204" pitchFamily="34" charset="0"/>
            </a:endParaRPr>
          </a:p>
        </p:txBody>
      </p:sp>
      <p:sp>
        <p:nvSpPr>
          <p:cNvPr id="6" name="Правоъгълник 14">
            <a:extLst>
              <a:ext uri="{FF2B5EF4-FFF2-40B4-BE49-F238E27FC236}">
                <a16:creationId xmlns:a16="http://schemas.microsoft.com/office/drawing/2014/main" id="{02693621-57BD-727D-AC5F-8FDE3286CDCF}"/>
              </a:ext>
            </a:extLst>
          </p:cNvPr>
          <p:cNvSpPr/>
          <p:nvPr/>
        </p:nvSpPr>
        <p:spPr>
          <a:xfrm>
            <a:off x="6128424" y="6482717"/>
            <a:ext cx="6002682" cy="1754326"/>
          </a:xfrm>
          <a:prstGeom prst="rect">
            <a:avLst/>
          </a:prstGeom>
          <a:ln>
            <a:solidFill>
              <a:srgbClr val="FFC000"/>
            </a:solidFill>
          </a:ln>
        </p:spPr>
        <p:txBody>
          <a:bodyPr wrap="square">
            <a:spAutoFit/>
          </a:bodyPr>
          <a:lstStyle/>
          <a:p>
            <a:pPr algn="ctr" defTabSz="1371600"/>
            <a:r>
              <a:rPr lang="bg-BG" sz="2700" dirty="0">
                <a:solidFill>
                  <a:prstClr val="black"/>
                </a:solidFill>
                <a:latin typeface="Calibri" panose="020F0502020204030204"/>
              </a:rPr>
              <a:t>Teknik ve iletişim altyapısı hazır parseller, hızlı idari prosedürler ve nitelikli işgücüne doğrudan erişim </a:t>
            </a:r>
            <a:endParaRPr lang="bg-BG" sz="2700" dirty="0">
              <a:solidFill>
                <a:prstClr val="black"/>
              </a:solidFill>
              <a:latin typeface="Arial" panose="020B0604020202020204" pitchFamily="34" charset="0"/>
              <a:cs typeface="Arial" panose="020B0604020202020204" pitchFamily="34" charset="0"/>
            </a:endParaRPr>
          </a:p>
        </p:txBody>
      </p:sp>
      <p:sp>
        <p:nvSpPr>
          <p:cNvPr id="7" name="Правоъгълник 14">
            <a:extLst>
              <a:ext uri="{FF2B5EF4-FFF2-40B4-BE49-F238E27FC236}">
                <a16:creationId xmlns:a16="http://schemas.microsoft.com/office/drawing/2014/main" id="{2D9BB1F2-BC8B-F7B2-4991-23823F19DE6A}"/>
              </a:ext>
            </a:extLst>
          </p:cNvPr>
          <p:cNvSpPr/>
          <p:nvPr/>
        </p:nvSpPr>
        <p:spPr>
          <a:xfrm>
            <a:off x="12984729" y="6106034"/>
            <a:ext cx="4449651" cy="2169825"/>
          </a:xfrm>
          <a:prstGeom prst="rect">
            <a:avLst/>
          </a:prstGeom>
          <a:ln>
            <a:solidFill>
              <a:srgbClr val="FFC000"/>
            </a:solidFill>
          </a:ln>
        </p:spPr>
        <p:txBody>
          <a:bodyPr wrap="square">
            <a:spAutoFit/>
          </a:bodyPr>
          <a:lstStyle/>
          <a:p>
            <a:pPr algn="ctr" defTabSz="1371600"/>
            <a:r>
              <a:rPr lang="bg-BG" sz="2700" dirty="0">
                <a:solidFill>
                  <a:prstClr val="black"/>
                </a:solidFill>
                <a:latin typeface="Calibri" panose="020F0502020204030204"/>
              </a:rPr>
              <a:t>Tuna Nehri kıyısında yer alan park, Pan-Avrupa Ulaşım Koridoru VII'ye eşsiz bir erişim imkanı sunmaktadır</a:t>
            </a:r>
            <a:endParaRPr lang="bg-BG" sz="27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2249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61D73-0458-39FD-9063-8D95DDBDA379}"/>
            </a:ext>
          </a:extLst>
        </p:cNvPr>
        <p:cNvGrpSpPr/>
        <p:nvPr/>
      </p:nvGrpSpPr>
      <p:grpSpPr>
        <a:xfrm>
          <a:off x="0" y="0"/>
          <a:ext cx="0" cy="0"/>
          <a:chOff x="0" y="0"/>
          <a:chExt cx="0" cy="0"/>
        </a:xfrm>
      </p:grpSpPr>
      <p:sp>
        <p:nvSpPr>
          <p:cNvPr id="10" name="Правоъгълник 9">
            <a:extLst>
              <a:ext uri="{FF2B5EF4-FFF2-40B4-BE49-F238E27FC236}">
                <a16:creationId xmlns:a16="http://schemas.microsoft.com/office/drawing/2014/main" id="{EAE7F6A8-0E11-BA7F-5B84-7BED60AE2047}"/>
              </a:ext>
            </a:extLst>
          </p:cNvPr>
          <p:cNvSpPr/>
          <p:nvPr/>
        </p:nvSpPr>
        <p:spPr>
          <a:xfrm>
            <a:off x="3890574" y="2225210"/>
            <a:ext cx="10506851" cy="646331"/>
          </a:xfrm>
          <a:prstGeom prst="rect">
            <a:avLst/>
          </a:prstGeom>
        </p:spPr>
        <p:txBody>
          <a:bodyPr wrap="none">
            <a:spAutoFit/>
          </a:bodyPr>
          <a:lstStyle/>
          <a:p>
            <a:pPr algn="ctr" defTabSz="1371600"/>
            <a:r>
              <a:rPr lang="bg-BG" sz="3600" b="1" dirty="0">
                <a:solidFill>
                  <a:srgbClr val="5B9BD5">
                    <a:lumMod val="50000"/>
                  </a:srgbClr>
                </a:solidFill>
                <a:latin typeface="Arial" panose="020B0604020202020204" pitchFamily="34" charset="0"/>
                <a:cs typeface="Arial" panose="020B0604020202020204" pitchFamily="34" charset="0"/>
              </a:rPr>
              <a:t>ENERJİ GÜVENLİĞİ VE DÜŞÜK MALİYETLER</a:t>
            </a:r>
          </a:p>
        </p:txBody>
      </p:sp>
      <p:sp>
        <p:nvSpPr>
          <p:cNvPr id="5" name="TextBox 4">
            <a:extLst>
              <a:ext uri="{FF2B5EF4-FFF2-40B4-BE49-F238E27FC236}">
                <a16:creationId xmlns:a16="http://schemas.microsoft.com/office/drawing/2014/main" id="{E1CB5FD5-077E-3CAD-E38A-545AB0B8B4EB}"/>
              </a:ext>
            </a:extLst>
          </p:cNvPr>
          <p:cNvSpPr txBox="1"/>
          <p:nvPr/>
        </p:nvSpPr>
        <p:spPr>
          <a:xfrm>
            <a:off x="1933109" y="3022775"/>
            <a:ext cx="15359339" cy="3000821"/>
          </a:xfrm>
          <a:prstGeom prst="rect">
            <a:avLst/>
          </a:prstGeom>
          <a:noFill/>
        </p:spPr>
        <p:txBody>
          <a:bodyPr wrap="square">
            <a:spAutoFit/>
          </a:bodyPr>
          <a:lstStyle/>
          <a:p>
            <a:pPr algn="ctr" defTabSz="1371600"/>
            <a:r>
              <a:rPr lang="bg-BG" sz="2700" dirty="0">
                <a:solidFill>
                  <a:prstClr val="black"/>
                </a:solidFill>
                <a:latin typeface="Arial" panose="020B0604020202020204" pitchFamily="34" charset="0"/>
                <a:ea typeface="Times New Roman" panose="02020603050405020304" pitchFamily="18" charset="0"/>
              </a:rPr>
              <a:t>Bulgaristan'da hem kendi </a:t>
            </a:r>
            <a:r>
              <a:rPr lang="bg-BG" sz="2700" b="1" dirty="0">
                <a:solidFill>
                  <a:prstClr val="black"/>
                </a:solidFill>
                <a:latin typeface="Arial" panose="020B0604020202020204" pitchFamily="34" charset="0"/>
                <a:ea typeface="Times New Roman" panose="02020603050405020304" pitchFamily="18" charset="0"/>
              </a:rPr>
              <a:t>kapalı gaz dağıtım şebekesine </a:t>
            </a:r>
            <a:r>
              <a:rPr lang="bg-BG" sz="2700" dirty="0">
                <a:solidFill>
                  <a:prstClr val="black"/>
                </a:solidFill>
                <a:latin typeface="Arial" panose="020B0604020202020204" pitchFamily="34" charset="0"/>
                <a:ea typeface="Times New Roman" panose="02020603050405020304" pitchFamily="18" charset="0"/>
              </a:rPr>
              <a:t>hem de</a:t>
            </a:r>
            <a:r>
              <a:rPr lang="bg-BG" sz="2700" b="1" dirty="0">
                <a:solidFill>
                  <a:prstClr val="black"/>
                </a:solidFill>
                <a:latin typeface="Arial" panose="020B0604020202020204" pitchFamily="34" charset="0"/>
                <a:ea typeface="Times New Roman" panose="02020603050405020304" pitchFamily="18" charset="0"/>
              </a:rPr>
              <a:t> 50 MW kapasiteli kapalı elektrik dağıtım şebekesine </a:t>
            </a:r>
            <a:r>
              <a:rPr lang="bg-BG" sz="2700" dirty="0">
                <a:solidFill>
                  <a:prstClr val="black"/>
                </a:solidFill>
                <a:latin typeface="Arial" panose="020B0604020202020204" pitchFamily="34" charset="0"/>
                <a:ea typeface="Times New Roman" panose="02020603050405020304" pitchFamily="18" charset="0"/>
              </a:rPr>
              <a:t>sahip olan ve bunları işleten tek bölge biziz</a:t>
            </a:r>
            <a:r>
              <a:rPr lang="bg-BG" sz="2700" b="1" dirty="0">
                <a:solidFill>
                  <a:prstClr val="black"/>
                </a:solidFill>
                <a:latin typeface="Arial" panose="020B0604020202020204" pitchFamily="34" charset="0"/>
                <a:ea typeface="Times New Roman" panose="02020603050405020304" pitchFamily="18" charset="0"/>
              </a:rPr>
              <a:t>.</a:t>
            </a:r>
          </a:p>
          <a:p>
            <a:pPr algn="ctr" defTabSz="1371600"/>
            <a:r>
              <a:rPr lang="bg-BG" sz="2700" dirty="0">
                <a:solidFill>
                  <a:prstClr val="black"/>
                </a:solidFill>
                <a:latin typeface="Arial" panose="020B0604020202020204" pitchFamily="34" charset="0"/>
                <a:ea typeface="Times New Roman" panose="02020603050405020304" pitchFamily="18" charset="0"/>
              </a:rPr>
              <a:t>Bu, size yüksek şebeke ücretleri olmadan doğrudan tercihli fiyatlar ve kesinti riski olmayan besleme güvenliği garanti eder. </a:t>
            </a:r>
          </a:p>
          <a:p>
            <a:pPr algn="ctr" defTabSz="1371600"/>
            <a:r>
              <a:rPr lang="bg-BG" sz="2700" dirty="0">
                <a:solidFill>
                  <a:prstClr val="black"/>
                </a:solidFill>
                <a:latin typeface="Arial" panose="020B0604020202020204" pitchFamily="34" charset="0"/>
                <a:ea typeface="Times New Roman" panose="02020603050405020304" pitchFamily="18" charset="0"/>
              </a:rPr>
              <a:t>Tuna Nehri üzerinde yer alan tesisimiz, işletmeniz için mükemmel lojistik bağlantı ve tam altyapı bağımsızlığı sunar.</a:t>
            </a:r>
            <a:endParaRPr lang="en-US" sz="2700" dirty="0">
              <a:solidFill>
                <a:prstClr val="black"/>
              </a:solidFill>
              <a:latin typeface="Calibri" panose="020F0502020204030204"/>
            </a:endParaRPr>
          </a:p>
        </p:txBody>
      </p:sp>
      <p:sp>
        <p:nvSpPr>
          <p:cNvPr id="7" name="TextBox 6">
            <a:extLst>
              <a:ext uri="{FF2B5EF4-FFF2-40B4-BE49-F238E27FC236}">
                <a16:creationId xmlns:a16="http://schemas.microsoft.com/office/drawing/2014/main" id="{0C8D9248-2CD2-76BB-8866-AC00A27E7DBD}"/>
              </a:ext>
            </a:extLst>
          </p:cNvPr>
          <p:cNvSpPr txBox="1"/>
          <p:nvPr/>
        </p:nvSpPr>
        <p:spPr>
          <a:xfrm>
            <a:off x="471212" y="6174830"/>
            <a:ext cx="9141567" cy="2169825"/>
          </a:xfrm>
          <a:prstGeom prst="rect">
            <a:avLst/>
          </a:prstGeom>
          <a:noFill/>
        </p:spPr>
        <p:txBody>
          <a:bodyPr wrap="square">
            <a:spAutoFit/>
          </a:bodyPr>
          <a:lstStyle/>
          <a:p>
            <a:pPr algn="ctr" defTabSz="1371600"/>
            <a:r>
              <a:rPr lang="bg-BG" sz="2700" dirty="0">
                <a:solidFill>
                  <a:prstClr val="black"/>
                </a:solidFill>
                <a:latin typeface="Arial" panose="020B0604020202020204" pitchFamily="34" charset="0"/>
                <a:ea typeface="Times New Roman" panose="02020603050405020304" pitchFamily="18" charset="0"/>
              </a:rPr>
              <a:t>Bu şebekelerin</a:t>
            </a:r>
            <a:r>
              <a:rPr lang="bg-BG" sz="2700" b="1" dirty="0">
                <a:solidFill>
                  <a:prstClr val="black"/>
                </a:solidFill>
                <a:latin typeface="Arial" panose="020B0604020202020204" pitchFamily="34" charset="0"/>
                <a:ea typeface="Times New Roman" panose="02020603050405020304" pitchFamily="18" charset="0"/>
              </a:rPr>
              <a:t> lisanslı operatörü olarak</a:t>
            </a:r>
            <a:r>
              <a:rPr lang="bg-BG" sz="2700" dirty="0">
                <a:solidFill>
                  <a:prstClr val="black"/>
                </a:solidFill>
                <a:latin typeface="Arial" panose="020B0604020202020204" pitchFamily="34" charset="0"/>
                <a:ea typeface="Times New Roman" panose="02020603050405020304" pitchFamily="18" charset="0"/>
              </a:rPr>
              <a:t>, aracıları ve gereksiz iletim ücretlerini ortadan kaldırırken, aynı zamanda ağır ve yüksek teknolojili endüstrinin hemen kullanıma hazır devasa bir güç kapasitesini garanti ediyoruz.</a:t>
            </a:r>
            <a:endParaRPr lang="en-US" sz="2700" dirty="0">
              <a:solidFill>
                <a:prstClr val="black"/>
              </a:solidFill>
              <a:latin typeface="Calibri" panose="020F0502020204030204"/>
            </a:endParaRPr>
          </a:p>
        </p:txBody>
      </p:sp>
      <p:sp>
        <p:nvSpPr>
          <p:cNvPr id="14" name="TextBox 13">
            <a:extLst>
              <a:ext uri="{FF2B5EF4-FFF2-40B4-BE49-F238E27FC236}">
                <a16:creationId xmlns:a16="http://schemas.microsoft.com/office/drawing/2014/main" id="{3C0C1BDF-2889-E61A-00B6-3024BDCDBE00}"/>
              </a:ext>
            </a:extLst>
          </p:cNvPr>
          <p:cNvSpPr txBox="1"/>
          <p:nvPr/>
        </p:nvSpPr>
        <p:spPr>
          <a:xfrm>
            <a:off x="9393908" y="6174830"/>
            <a:ext cx="9382326" cy="1754326"/>
          </a:xfrm>
          <a:prstGeom prst="rect">
            <a:avLst/>
          </a:prstGeom>
          <a:noFill/>
        </p:spPr>
        <p:txBody>
          <a:bodyPr wrap="square">
            <a:spAutoFit/>
          </a:bodyPr>
          <a:lstStyle/>
          <a:p>
            <a:pPr algn="ctr" defTabSz="1371600">
              <a:buSzPts val="1000"/>
              <a:tabLst>
                <a:tab pos="685800" algn="l"/>
              </a:tabLst>
            </a:pPr>
            <a:r>
              <a:rPr lang="bg-BG" sz="2700" b="1"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50 MW kapasiteyle, </a:t>
            </a:r>
            <a:r>
              <a:rPr lang="bg-BG" sz="2700"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büyük ölçekli endüstriyel ve teknolojik projelere hemen enerji sağlamaya </a:t>
            </a:r>
            <a:r>
              <a:rPr lang="bg-BG" sz="2700" b="1"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hazırız</a:t>
            </a:r>
            <a:r>
              <a:rPr lang="bg-BG" sz="2700"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  Altyapı, 7/24 kesintisiz çalışma modunda güvenilir ve istikrarlı olacak şekilde tasarlanmıştır.</a:t>
            </a:r>
            <a:endParaRPr lang="en-US"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855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Контейнер за съдържание 5">
            <a:extLst>
              <a:ext uri="{FF2B5EF4-FFF2-40B4-BE49-F238E27FC236}">
                <a16:creationId xmlns:a16="http://schemas.microsoft.com/office/drawing/2014/main" id="{08543024-563E-49B8-BAF2-46BECB1CA30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189029" y="104504"/>
            <a:ext cx="7824651" cy="9305288"/>
          </a:xfrm>
        </p:spPr>
      </p:pic>
      <p:sp>
        <p:nvSpPr>
          <p:cNvPr id="9" name="Правоъгълник 8">
            <a:extLst>
              <a:ext uri="{FF2B5EF4-FFF2-40B4-BE49-F238E27FC236}">
                <a16:creationId xmlns:a16="http://schemas.microsoft.com/office/drawing/2014/main" id="{FC60AE39-FC73-45F0-B17C-F032EC9B8835}"/>
              </a:ext>
            </a:extLst>
          </p:cNvPr>
          <p:cNvSpPr/>
          <p:nvPr/>
        </p:nvSpPr>
        <p:spPr>
          <a:xfrm>
            <a:off x="143691" y="2638110"/>
            <a:ext cx="10045338" cy="7155805"/>
          </a:xfrm>
          <a:prstGeom prst="rect">
            <a:avLst/>
          </a:prstGeom>
        </p:spPr>
        <p:txBody>
          <a:bodyPr wrap="square">
            <a:spAutoFit/>
          </a:bodyPr>
          <a:lstStyle/>
          <a:p>
            <a:pPr defTabSz="1371600"/>
            <a:r>
              <a:rPr lang="bg-BG" sz="2700" dirty="0">
                <a:solidFill>
                  <a:prstClr val="black"/>
                </a:solidFill>
                <a:latin typeface="Calibri" panose="020F0502020204030204"/>
              </a:rPr>
              <a:t>“Svištov Endüstri ve Teknoloji Parkı” Ltd. Şti., kendi arazisi içindeki kapalı gaz dağıtım şebekesinde doğal gaz dağıtımı yapma lisansı aldı.</a:t>
            </a:r>
          </a:p>
          <a:p>
            <a:pPr defTabSz="1371600"/>
            <a:r>
              <a:rPr lang="bg-BG" sz="2700" dirty="0">
                <a:solidFill>
                  <a:prstClr val="black"/>
                </a:solidFill>
                <a:latin typeface="Calibri" panose="020F0502020204030204"/>
              </a:rPr>
              <a:t>Böylece, Bulgaristan’da bu tür bir lisansa sahip ilk endüstri parkı oldu. </a:t>
            </a:r>
          </a:p>
          <a:p>
            <a:pPr defTabSz="1371600"/>
            <a:r>
              <a:rPr lang="bg-BG" sz="2700" dirty="0">
                <a:solidFill>
                  <a:prstClr val="black"/>
                </a:solidFill>
                <a:latin typeface="Calibri" panose="020F0502020204030204"/>
              </a:rPr>
              <a:t>Lisansın süresi 35 yıldır ve endüstri parkındaki gaz dağıtım şebekesi aracılığıyla, park sınırları içinde üretim ve/veya kamu hizmetleri ihtiyaçları için enerji kaynağı olarak kullanacak son müşterilere doğal gazın taşınması ve dağıtımı gerçekleştirilebilecektir.</a:t>
            </a:r>
          </a:p>
          <a:p>
            <a:pPr defTabSz="1371600"/>
            <a:r>
              <a:rPr lang="bg-BG" sz="2700" dirty="0">
                <a:solidFill>
                  <a:prstClr val="black"/>
                </a:solidFill>
                <a:latin typeface="Calibri" panose="020F0502020204030204"/>
              </a:rPr>
              <a:t>Lisansın alınmasıyla, parkta bulunan işletmelerin daha yüksek katma değerli ürünler geliştirmeleri için uygun bir ortam yaratılacak ve tüketicilere bağımsız doğal gaz tedariki imkanı sağlanarak girişimcilik ekosistemi desteklenecektir.</a:t>
            </a:r>
          </a:p>
          <a:p>
            <a:pPr defTabSz="1371600"/>
            <a:endParaRPr lang="ru-RU" sz="2700" dirty="0">
              <a:solidFill>
                <a:prstClr val="black"/>
              </a:solidFill>
              <a:latin typeface="Calibri" panose="020F0502020204030204"/>
            </a:endParaRPr>
          </a:p>
          <a:p>
            <a:pPr algn="just" defTabSz="1371600"/>
            <a:r>
              <a:rPr lang="ru-RU" sz="2700" dirty="0">
                <a:solidFill>
                  <a:prstClr val="black"/>
                </a:solidFill>
                <a:latin typeface="Calibri" panose="020F0502020204030204"/>
              </a:rPr>
              <a:t>.</a:t>
            </a:r>
          </a:p>
        </p:txBody>
      </p:sp>
      <p:sp>
        <p:nvSpPr>
          <p:cNvPr id="10" name="Правоъгълник 9">
            <a:extLst>
              <a:ext uri="{FF2B5EF4-FFF2-40B4-BE49-F238E27FC236}">
                <a16:creationId xmlns:a16="http://schemas.microsoft.com/office/drawing/2014/main" id="{9C6D19A6-6519-4BC6-A46C-0197B54B3E02}"/>
              </a:ext>
            </a:extLst>
          </p:cNvPr>
          <p:cNvSpPr/>
          <p:nvPr/>
        </p:nvSpPr>
        <p:spPr>
          <a:xfrm>
            <a:off x="2126813" y="2084113"/>
            <a:ext cx="5533759" cy="507831"/>
          </a:xfrm>
          <a:prstGeom prst="rect">
            <a:avLst/>
          </a:prstGeom>
        </p:spPr>
        <p:txBody>
          <a:bodyPr wrap="none">
            <a:spAutoFit/>
          </a:bodyPr>
          <a:lstStyle/>
          <a:p>
            <a:pPr defTabSz="1371600"/>
            <a:r>
              <a:rPr lang="bg-BG" sz="2700" b="1" dirty="0">
                <a:solidFill>
                  <a:prstClr val="black"/>
                </a:solidFill>
                <a:latin typeface="Calibri" panose="020F0502020204030204"/>
              </a:rPr>
              <a:t>Lisans No. L-893-8A/08.04.2026</a:t>
            </a:r>
            <a:endParaRPr lang="bg-BG" sz="2700" dirty="0">
              <a:solidFill>
                <a:prstClr val="black"/>
              </a:solidFill>
              <a:latin typeface="Calibri" panose="020F0502020204030204"/>
            </a:endParaRPr>
          </a:p>
        </p:txBody>
      </p:sp>
    </p:spTree>
    <p:extLst>
      <p:ext uri="{BB962C8B-B14F-4D97-AF65-F5344CB8AC3E}">
        <p14:creationId xmlns:p14="http://schemas.microsoft.com/office/powerpoint/2010/main" val="23353974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A0975481-95DC-2474-34E3-04B3683FBF10}"/>
              </a:ext>
            </a:extLst>
          </p:cNvPr>
          <p:cNvSpPr txBox="1"/>
          <p:nvPr/>
        </p:nvSpPr>
        <p:spPr>
          <a:xfrm>
            <a:off x="2293749" y="2005573"/>
            <a:ext cx="13700502" cy="781624"/>
          </a:xfrm>
          <a:prstGeom prst="rect">
            <a:avLst/>
          </a:prstGeom>
        </p:spPr>
        <p:txBody>
          <a:bodyPr wrap="square" lIns="0" tIns="0" rIns="0" bIns="0" rtlCol="0" anchor="t">
            <a:spAutoFit/>
          </a:bodyPr>
          <a:lstStyle/>
          <a:p>
            <a:pPr algn="ctr">
              <a:lnSpc>
                <a:spcPts val="7000"/>
              </a:lnSpc>
            </a:pPr>
            <a:r>
              <a:rPr lang="bg-BG" sz="32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KAMU HİZMET ALANI</a:t>
            </a:r>
            <a:endParaRPr lang="en-US" sz="32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p:txBody>
      </p:sp>
      <p:graphicFrame>
        <p:nvGraphicFramePr>
          <p:cNvPr id="7" name="Object 6">
            <a:extLst>
              <a:ext uri="{FF2B5EF4-FFF2-40B4-BE49-F238E27FC236}">
                <a16:creationId xmlns:a16="http://schemas.microsoft.com/office/drawing/2014/main" id="{D2015C50-92A5-3996-D215-6AA11F849596}"/>
              </a:ext>
            </a:extLst>
          </p:cNvPr>
          <p:cNvGraphicFramePr>
            <a:graphicFrameLocks noChangeAspect="1"/>
          </p:cNvGraphicFramePr>
          <p:nvPr>
            <p:extLst>
              <p:ext uri="{D42A27DB-BD31-4B8C-83A1-F6EECF244321}">
                <p14:modId xmlns:p14="http://schemas.microsoft.com/office/powerpoint/2010/main" val="255011427"/>
              </p:ext>
            </p:extLst>
          </p:nvPr>
        </p:nvGraphicFramePr>
        <p:xfrm>
          <a:off x="596155" y="2965489"/>
          <a:ext cx="8471645" cy="4383155"/>
        </p:xfrm>
        <a:graphic>
          <a:graphicData uri="http://schemas.openxmlformats.org/presentationml/2006/ole">
            <mc:AlternateContent xmlns:mc="http://schemas.openxmlformats.org/markup-compatibility/2006">
              <mc:Choice xmlns:v="urn:schemas-microsoft-com:vml" Requires="v">
                <p:oleObj name="Acrobat Document" r:id="rId2" imgW="6415686" imgH="4533529" progId="AcroExch.Document.DC">
                  <p:embed/>
                </p:oleObj>
              </mc:Choice>
              <mc:Fallback>
                <p:oleObj name="Acrobat Document" r:id="rId2" imgW="6415686" imgH="4533529" progId="AcroExch.Document.DC">
                  <p:embed/>
                  <p:pic>
                    <p:nvPicPr>
                      <p:cNvPr id="0" name=""/>
                      <p:cNvPicPr/>
                      <p:nvPr/>
                    </p:nvPicPr>
                    <p:blipFill>
                      <a:blip r:embed="rId3"/>
                      <a:stretch>
                        <a:fillRect/>
                      </a:stretch>
                    </p:blipFill>
                    <p:spPr>
                      <a:xfrm>
                        <a:off x="596155" y="2965489"/>
                        <a:ext cx="8471645" cy="4383155"/>
                      </a:xfrm>
                      <a:prstGeom prst="rect">
                        <a:avLst/>
                      </a:prstGeom>
                    </p:spPr>
                  </p:pic>
                </p:oleObj>
              </mc:Fallback>
            </mc:AlternateContent>
          </a:graphicData>
        </a:graphic>
      </p:graphicFrame>
      <p:sp>
        <p:nvSpPr>
          <p:cNvPr id="12" name="TextBox 11">
            <a:extLst>
              <a:ext uri="{FF2B5EF4-FFF2-40B4-BE49-F238E27FC236}">
                <a16:creationId xmlns:a16="http://schemas.microsoft.com/office/drawing/2014/main" id="{AD966C2A-249E-2349-A5FE-D113EA63F9FD}"/>
              </a:ext>
            </a:extLst>
          </p:cNvPr>
          <p:cNvSpPr txBox="1"/>
          <p:nvPr/>
        </p:nvSpPr>
        <p:spPr>
          <a:xfrm>
            <a:off x="533400" y="7705229"/>
            <a:ext cx="17068800" cy="1200329"/>
          </a:xfrm>
          <a:prstGeom prst="rect">
            <a:avLst/>
          </a:prstGeom>
          <a:noFill/>
        </p:spPr>
        <p:txBody>
          <a:bodyPr wrap="square">
            <a:spAutoFit/>
          </a:bodyPr>
          <a:lstStyle/>
          <a:p>
            <a:pPr algn="just"/>
            <a:r>
              <a:rPr lang="bg-BG" sz="2400" kern="1600" dirty="0">
                <a:effectLst/>
                <a:latin typeface="HeliosCond" panose="04000800000000000000" pitchFamily="82" charset="0"/>
                <a:ea typeface="Times New Roman" panose="02020603050405020304" pitchFamily="18" charset="0"/>
                <a:cs typeface="Arial" panose="020B0604020202020204" pitchFamily="34" charset="0"/>
              </a:rPr>
              <a:t>Bölge sınırları içinde, idari ve ofis binaları, ortak çalışma alanları, spor ve sağlık merkezi, yeşil alanlar (parklar ve bahçeler) ile bilimsel ve araştırma faaliyetleri için altyapı inşaatı ve donanımı için ek alanlar ve yatırımlar öngörülmektedir. </a:t>
            </a:r>
            <a:endParaRPr lang="en-US" sz="2400" dirty="0">
              <a:latin typeface="HeliosCond" panose="04000800000000000000" pitchFamily="82" charset="0"/>
            </a:endParaRPr>
          </a:p>
        </p:txBody>
      </p:sp>
      <p:pic>
        <p:nvPicPr>
          <p:cNvPr id="5" name="Picture 4">
            <a:extLst>
              <a:ext uri="{FF2B5EF4-FFF2-40B4-BE49-F238E27FC236}">
                <a16:creationId xmlns:a16="http://schemas.microsoft.com/office/drawing/2014/main" id="{9E9BBA7C-376A-3FC6-DF69-9FDBAD8BF3F5}"/>
              </a:ext>
            </a:extLst>
          </p:cNvPr>
          <p:cNvPicPr>
            <a:picLocks noChangeAspect="1"/>
          </p:cNvPicPr>
          <p:nvPr/>
        </p:nvPicPr>
        <p:blipFill>
          <a:blip r:embed="rId4"/>
          <a:stretch>
            <a:fillRect/>
          </a:stretch>
        </p:blipFill>
        <p:spPr>
          <a:xfrm>
            <a:off x="9256365" y="2965488"/>
            <a:ext cx="8763000" cy="4383155"/>
          </a:xfrm>
          <a:prstGeom prst="rect">
            <a:avLst/>
          </a:prstGeom>
        </p:spPr>
      </p:pic>
    </p:spTree>
    <p:extLst>
      <p:ext uri="{BB962C8B-B14F-4D97-AF65-F5344CB8AC3E}">
        <p14:creationId xmlns:p14="http://schemas.microsoft.com/office/powerpoint/2010/main" val="1619709458"/>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3CDC365D-0DB9-47CA-905B-14FE65C763B1}"/>
              </a:ext>
            </a:extLst>
          </p:cNvPr>
          <p:cNvSpPr>
            <a:spLocks noGrp="1"/>
          </p:cNvSpPr>
          <p:nvPr>
            <p:ph idx="1"/>
          </p:nvPr>
        </p:nvSpPr>
        <p:spPr>
          <a:xfrm>
            <a:off x="121596" y="3458181"/>
            <a:ext cx="17991306" cy="4756827"/>
          </a:xfrm>
        </p:spPr>
        <p:txBody>
          <a:bodyPr>
            <a:noAutofit/>
          </a:bodyPr>
          <a:lstStyle/>
          <a:p>
            <a:pPr marL="0" indent="0" algn="ctr">
              <a:lnSpc>
                <a:spcPct val="150000"/>
              </a:lnSpc>
              <a:spcBef>
                <a:spcPts val="0"/>
              </a:spcBef>
              <a:buNone/>
            </a:pPr>
            <a:r>
              <a:rPr lang="bg-BG" sz="3000" dirty="0">
                <a:latin typeface="Arial" panose="020B0604020202020204" pitchFamily="34" charset="0"/>
                <a:ea typeface="Times New Roman" panose="02020603050405020304" pitchFamily="18" charset="0"/>
                <a:cs typeface="Arial" panose="020B0604020202020204" pitchFamily="34" charset="0"/>
              </a:rPr>
              <a:t>Park, yatırımcılarına inovasyon için tam donanımlı bir altyapı sunmaktadır. </a:t>
            </a:r>
          </a:p>
          <a:p>
            <a:pPr marL="0" indent="0" algn="ctr">
              <a:lnSpc>
                <a:spcPct val="150000"/>
              </a:lnSpc>
              <a:spcBef>
                <a:spcPts val="0"/>
              </a:spcBef>
              <a:buNone/>
            </a:pPr>
            <a:r>
              <a:rPr lang="bg-BG" sz="3000" dirty="0">
                <a:latin typeface="Arial" panose="020B0604020202020204" pitchFamily="34" charset="0"/>
                <a:ea typeface="Times New Roman" panose="02020603050405020304" pitchFamily="18" charset="0"/>
                <a:cs typeface="Arial" panose="020B0604020202020204" pitchFamily="34" charset="0"/>
              </a:rPr>
              <a:t>Laboratuvarımız</a:t>
            </a:r>
            <a:r>
              <a:rPr lang="bg-BG" sz="3000" b="1" dirty="0">
                <a:latin typeface="Arial" panose="020B0604020202020204" pitchFamily="34" charset="0"/>
                <a:ea typeface="Times New Roman" panose="02020603050405020304" pitchFamily="18" charset="0"/>
                <a:cs typeface="Arial" panose="020B0604020202020204" pitchFamily="34" charset="0"/>
              </a:rPr>
              <a:t> </a:t>
            </a:r>
          </a:p>
          <a:p>
            <a:pPr marL="0" indent="0" algn="ctr">
              <a:lnSpc>
                <a:spcPct val="150000"/>
              </a:lnSpc>
              <a:spcBef>
                <a:spcPts val="0"/>
              </a:spcBef>
              <a:buNone/>
            </a:pPr>
            <a:r>
              <a:rPr lang="bg-BG" sz="3000" b="1" dirty="0">
                <a:latin typeface="Arial" panose="020B0604020202020204" pitchFamily="34" charset="0"/>
                <a:ea typeface="Times New Roman" panose="02020603050405020304" pitchFamily="18" charset="0"/>
                <a:cs typeface="Arial" panose="020B0604020202020204" pitchFamily="34" charset="0"/>
              </a:rPr>
              <a:t>BULGARYA'DA TÜRÜNÜN İLKİ OLARAK ENDÜSTRİYEL PARK </a:t>
            </a:r>
          </a:p>
          <a:p>
            <a:pPr marL="0" indent="0" algn="ctr">
              <a:lnSpc>
                <a:spcPct val="150000"/>
              </a:lnSpc>
              <a:spcBef>
                <a:spcPts val="0"/>
              </a:spcBef>
              <a:buNone/>
            </a:pPr>
            <a:r>
              <a:rPr lang="bg-BG" sz="3000" b="1" dirty="0">
                <a:latin typeface="Arial" panose="020B0604020202020204" pitchFamily="34" charset="0"/>
                <a:ea typeface="Times New Roman" panose="02020603050405020304" pitchFamily="18" charset="0"/>
                <a:cs typeface="Arial" panose="020B0604020202020204" pitchFamily="34" charset="0"/>
              </a:rPr>
              <a:t>VE ÜRÜNLERİ SERTİFİKALANDIRMAYA YETKİLİDİR</a:t>
            </a:r>
            <a:r>
              <a:rPr lang="bg-BG" sz="3000" dirty="0">
                <a:latin typeface="Arial" panose="020B0604020202020204" pitchFamily="34" charset="0"/>
                <a:ea typeface="Times New Roman" panose="02020603050405020304" pitchFamily="18" charset="0"/>
                <a:cs typeface="Arial" panose="020B0604020202020204" pitchFamily="34" charset="0"/>
              </a:rPr>
              <a:t>. </a:t>
            </a:r>
          </a:p>
          <a:p>
            <a:pPr marL="0" indent="0" algn="ctr">
              <a:lnSpc>
                <a:spcPct val="150000"/>
              </a:lnSpc>
              <a:spcBef>
                <a:spcPts val="0"/>
              </a:spcBef>
              <a:buNone/>
            </a:pPr>
            <a:r>
              <a:rPr lang="bg-BG" sz="3000" dirty="0">
                <a:latin typeface="Arial" panose="020B0604020202020204" pitchFamily="34" charset="0"/>
                <a:ea typeface="Times New Roman" panose="02020603050405020304" pitchFamily="18" charset="0"/>
                <a:cs typeface="Arial" panose="020B0604020202020204" pitchFamily="34" charset="0"/>
              </a:rPr>
              <a:t>Bu, malzemelerin hızlı bir şekilde test edilmesini, prototip oluşturulmasını, kalibrasyonu, malzemelerin denetlenmesini ve ortak inovasyon projelerinin gerçekleştirilmesini mümkün kılarak işletmenizin zaman ve maliyet tasarrufu yapmasını sağlar</a:t>
            </a:r>
            <a:r>
              <a:rPr lang="bg-BG" sz="3600" dirty="0">
                <a:latin typeface="Arial" panose="020B0604020202020204" pitchFamily="34" charset="0"/>
                <a:ea typeface="Times New Roman" panose="02020603050405020304" pitchFamily="18" charset="0"/>
                <a:cs typeface="Arial" panose="020B0604020202020204" pitchFamily="34" charset="0"/>
              </a:rPr>
              <a:t>.</a:t>
            </a:r>
            <a:r>
              <a:rPr lang="bg-BG" sz="3600" dirty="0">
                <a:latin typeface="Arial" panose="020B0604020202020204" pitchFamily="34" charset="0"/>
                <a:ea typeface="Times New Roman" panose="02020603050405020304" pitchFamily="18" charset="0"/>
              </a:rPr>
              <a:t> </a:t>
            </a:r>
            <a:endParaRPr lang="bg-BG" sz="3600" dirty="0">
              <a:latin typeface="Arial" panose="020B0604020202020204" pitchFamily="34" charset="0"/>
              <a:ea typeface="Times New Roman" panose="02020603050405020304" pitchFamily="18" charset="0"/>
              <a:cs typeface="Arial" panose="020B0604020202020204" pitchFamily="34" charset="0"/>
            </a:endParaRPr>
          </a:p>
        </p:txBody>
      </p:sp>
      <p:sp>
        <p:nvSpPr>
          <p:cNvPr id="4" name="Заглавие 1">
            <a:extLst>
              <a:ext uri="{FF2B5EF4-FFF2-40B4-BE49-F238E27FC236}">
                <a16:creationId xmlns:a16="http://schemas.microsoft.com/office/drawing/2014/main" id="{5735D79F-B9AC-438B-98DA-E586A52AEC1B}"/>
              </a:ext>
            </a:extLst>
          </p:cNvPr>
          <p:cNvSpPr txBox="1">
            <a:spLocks/>
          </p:cNvSpPr>
          <p:nvPr/>
        </p:nvSpPr>
        <p:spPr>
          <a:xfrm>
            <a:off x="588524" y="2355457"/>
            <a:ext cx="17524379" cy="942221"/>
          </a:xfrm>
          <a:prstGeom prst="rect">
            <a:avLst/>
          </a:prstGeom>
        </p:spPr>
        <p:txBody>
          <a:bodyPr vert="horz" lIns="137160" tIns="68580" rIns="137160" bIns="6858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371600">
              <a:lnSpc>
                <a:spcPct val="100000"/>
              </a:lnSpc>
            </a:pPr>
            <a:r>
              <a:rPr lang="ru-RU" sz="3000" b="1" dirty="0">
                <a:solidFill>
                  <a:srgbClr val="5B9BD5">
                    <a:lumMod val="50000"/>
                  </a:srgbClr>
                </a:solidFill>
                <a:latin typeface="Arial" panose="020B0604020202020204" pitchFamily="34" charset="0"/>
                <a:cs typeface="Arial" panose="020B0604020202020204" pitchFamily="34" charset="0"/>
              </a:rPr>
              <a:t>ARAŞTIRMA VE GELİŞTİRME FAALİYETLERİ İÇİN LABORATUVAR KURULMASI</a:t>
            </a:r>
            <a:endParaRPr lang="en-US" sz="3000" b="1" dirty="0">
              <a:solidFill>
                <a:srgbClr val="5B9BD5">
                  <a:lumMod val="50000"/>
                </a:srgb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78977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53B35-8450-57A7-4D06-8477CA65A232}"/>
            </a:ext>
          </a:extLst>
        </p:cNvPr>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7E01F611-4AD9-F8EF-F5C7-3F1278E7E39C}"/>
              </a:ext>
            </a:extLst>
          </p:cNvPr>
          <p:cNvSpPr>
            <a:spLocks noGrp="1"/>
          </p:cNvSpPr>
          <p:nvPr>
            <p:ph idx="1"/>
          </p:nvPr>
        </p:nvSpPr>
        <p:spPr>
          <a:xfrm>
            <a:off x="553377" y="2947481"/>
            <a:ext cx="16767819" cy="5553132"/>
          </a:xfrm>
        </p:spPr>
        <p:txBody>
          <a:bodyPr>
            <a:noAutofit/>
          </a:bodyPr>
          <a:lstStyle/>
          <a:p>
            <a:pPr marL="0" indent="0" algn="ctr">
              <a:lnSpc>
                <a:spcPct val="100000"/>
              </a:lnSpc>
              <a:spcBef>
                <a:spcPts val="0"/>
              </a:spcBef>
              <a:buNone/>
            </a:pPr>
            <a:r>
              <a:rPr lang="bg-BG" sz="2700" b="1" dirty="0">
                <a:solidFill>
                  <a:schemeClr val="accent5">
                    <a:lumMod val="50000"/>
                  </a:schemeClr>
                </a:solidFill>
                <a:latin typeface="Arial" panose="020B0604020202020204" pitchFamily="34" charset="0"/>
                <a:cs typeface="Arial" panose="020B0604020202020204" pitchFamily="34" charset="0"/>
              </a:rPr>
              <a:t>ORTAKLARIMIZA SUNUYORUZ:</a:t>
            </a:r>
          </a:p>
          <a:p>
            <a:pPr marL="0" indent="0" algn="ctr">
              <a:lnSpc>
                <a:spcPct val="100000"/>
              </a:lnSpc>
              <a:spcBef>
                <a:spcPts val="0"/>
              </a:spcBef>
              <a:buNone/>
            </a:pPr>
            <a:endParaRPr lang="bg-BG" sz="2700" b="1" dirty="0">
              <a:solidFill>
                <a:schemeClr val="accent5">
                  <a:lumMod val="50000"/>
                </a:schemeClr>
              </a:solidFill>
              <a:latin typeface="Arial" panose="020B0604020202020204" pitchFamily="34" charset="0"/>
              <a:cs typeface="Arial" panose="020B0604020202020204" pitchFamily="34" charset="0"/>
            </a:endParaRPr>
          </a:p>
          <a:p>
            <a:pPr algn="just">
              <a:lnSpc>
                <a:spcPct val="100000"/>
              </a:lnSpc>
              <a:spcBef>
                <a:spcPts val="0"/>
              </a:spcBef>
              <a:buFontTx/>
              <a:buChar char="-"/>
            </a:pPr>
            <a:r>
              <a:rPr lang="bg-BG" sz="2700" b="1" dirty="0">
                <a:latin typeface="Arial" panose="020B0604020202020204" pitchFamily="34" charset="0"/>
                <a:cs typeface="Arial" panose="020B0604020202020204" pitchFamily="34" charset="0"/>
              </a:rPr>
              <a:t>Analizler, üretim ölçümleri ve malzeme testleri: </a:t>
            </a:r>
            <a:r>
              <a:rPr lang="bg-BG" sz="2700" dirty="0">
                <a:latin typeface="Arial" panose="020B0604020202020204" pitchFamily="34" charset="0"/>
                <a:cs typeface="Arial" panose="020B0604020202020204" pitchFamily="34" charset="0"/>
              </a:rPr>
              <a:t>Yeni ürün, malzeme ve ürünlerin geliştirilmesi ve uygulanmasına yönelik hızlandırılmış süreçler, bu da bunların katma değerinin artmasına yol açar</a:t>
            </a:r>
            <a:r>
              <a:rPr lang="en-US" sz="2700" dirty="0">
                <a:latin typeface="Arial" panose="020B0604020202020204" pitchFamily="34" charset="0"/>
                <a:cs typeface="Arial" panose="020B0604020202020204" pitchFamily="34" charset="0"/>
              </a:rPr>
              <a:t>;</a:t>
            </a:r>
            <a:endParaRPr lang="bg-BG" sz="2700" dirty="0">
              <a:latin typeface="Arial" panose="020B0604020202020204" pitchFamily="34" charset="0"/>
              <a:cs typeface="Arial" panose="020B0604020202020204" pitchFamily="34" charset="0"/>
            </a:endParaRPr>
          </a:p>
          <a:p>
            <a:pPr algn="just">
              <a:lnSpc>
                <a:spcPct val="100000"/>
              </a:lnSpc>
              <a:spcBef>
                <a:spcPts val="0"/>
              </a:spcBef>
              <a:buFontTx/>
              <a:buChar char="-"/>
            </a:pPr>
            <a:r>
              <a:rPr lang="bg-BG" sz="2700" b="1" dirty="0">
                <a:latin typeface="Arial" panose="020B0604020202020204" pitchFamily="34" charset="0"/>
                <a:cs typeface="Arial" panose="020B0604020202020204" pitchFamily="34" charset="0"/>
              </a:rPr>
              <a:t>Altyapıya </a:t>
            </a:r>
            <a:r>
              <a:rPr lang="ru-RU" sz="2700" b="1" dirty="0">
                <a:latin typeface="Arial" panose="020B0604020202020204" pitchFamily="34" charset="0"/>
                <a:cs typeface="Arial" panose="020B0604020202020204" pitchFamily="34" charset="0"/>
              </a:rPr>
              <a:t>açık </a:t>
            </a:r>
            <a:r>
              <a:rPr lang="bg-BG" sz="2700" b="1" dirty="0">
                <a:latin typeface="Arial" panose="020B0604020202020204" pitchFamily="34" charset="0"/>
                <a:cs typeface="Arial" panose="020B0604020202020204" pitchFamily="34" charset="0"/>
              </a:rPr>
              <a:t>erişim</a:t>
            </a:r>
            <a:r>
              <a:rPr lang="bg-BG" sz="2700" dirty="0">
                <a:latin typeface="Arial" panose="020B0604020202020204" pitchFamily="34" charset="0"/>
                <a:cs typeface="Arial" panose="020B0604020202020204" pitchFamily="34" charset="0"/>
              </a:rPr>
              <a:t>: </a:t>
            </a:r>
            <a:r>
              <a:rPr lang="bg-BG" sz="2700" b="1" dirty="0">
                <a:latin typeface="Arial" panose="020B0604020202020204" pitchFamily="34" charset="0"/>
                <a:cs typeface="Arial" panose="020B0604020202020204" pitchFamily="34" charset="0"/>
              </a:rPr>
              <a:t>PARK VE BELEDİYE BİLGİSAYAR SİSTEMLERİNDEN ŞİRKET VE İŞLETMELERE ÖNCELİKLİ HİZMET;</a:t>
            </a:r>
          </a:p>
          <a:p>
            <a:pPr algn="just">
              <a:lnSpc>
                <a:spcPct val="100000"/>
              </a:lnSpc>
              <a:spcBef>
                <a:spcPts val="0"/>
              </a:spcBef>
              <a:buFontTx/>
              <a:buChar char="-"/>
            </a:pPr>
            <a:r>
              <a:rPr lang="bg-BG" sz="2700" b="1" dirty="0">
                <a:latin typeface="Arial" panose="020B0604020202020204" pitchFamily="34" charset="0"/>
                <a:cs typeface="Arial" panose="020B0604020202020204" pitchFamily="34" charset="0"/>
              </a:rPr>
              <a:t>Bilim ve iş dünyası arasındaki bağların güçlendirilmesi </a:t>
            </a:r>
            <a:r>
              <a:rPr lang="bg-BG" sz="2700" dirty="0">
                <a:latin typeface="Arial" panose="020B0604020202020204" pitchFamily="34" charset="0"/>
                <a:cs typeface="Arial" panose="020B0604020202020204" pitchFamily="34" charset="0"/>
              </a:rPr>
              <a:t>ve teknoloji transferi ile inovasyonların uygulanmasının teşvik edilmesi</a:t>
            </a:r>
            <a:r>
              <a:rPr lang="ru-RU" sz="2700" dirty="0">
                <a:latin typeface="Arial" panose="020B0604020202020204" pitchFamily="34" charset="0"/>
                <a:cs typeface="Arial" panose="020B0604020202020204" pitchFamily="34" charset="0"/>
              </a:rPr>
              <a:t>;</a:t>
            </a:r>
          </a:p>
          <a:p>
            <a:pPr algn="just">
              <a:lnSpc>
                <a:spcPct val="100000"/>
              </a:lnSpc>
              <a:spcBef>
                <a:spcPts val="0"/>
              </a:spcBef>
              <a:buFontTx/>
              <a:buChar char="-"/>
            </a:pPr>
            <a:r>
              <a:rPr lang="bg-BG" sz="2700" dirty="0">
                <a:latin typeface="Arial" panose="020B0604020202020204" pitchFamily="34" charset="0"/>
                <a:cs typeface="Arial" panose="020B0604020202020204" pitchFamily="34" charset="0"/>
              </a:rPr>
              <a:t>Farklı </a:t>
            </a:r>
            <a:r>
              <a:rPr lang="ru-RU" sz="2700" dirty="0">
                <a:latin typeface="Arial" panose="020B0604020202020204" pitchFamily="34" charset="0"/>
                <a:cs typeface="Arial" panose="020B0604020202020204" pitchFamily="34" charset="0"/>
              </a:rPr>
              <a:t>kullanıcılar</a:t>
            </a:r>
            <a:r>
              <a:rPr lang="bg-BG" sz="2700" dirty="0">
                <a:latin typeface="Arial" panose="020B0604020202020204" pitchFamily="34" charset="0"/>
                <a:cs typeface="Arial" panose="020B0604020202020204" pitchFamily="34" charset="0"/>
              </a:rPr>
              <a:t> arasında eşitliği garanti altına alacak </a:t>
            </a:r>
            <a:r>
              <a:rPr lang="bg-BG" sz="2700" b="1" dirty="0">
                <a:latin typeface="Arial" panose="020B0604020202020204" pitchFamily="34" charset="0"/>
                <a:cs typeface="Arial" panose="020B0604020202020204" pitchFamily="34" charset="0"/>
              </a:rPr>
              <a:t>açık ve eşit kullanım koşulları</a:t>
            </a:r>
            <a:r>
              <a:rPr lang="ru-RU" sz="2700" dirty="0">
                <a:latin typeface="Arial" panose="020B0604020202020204" pitchFamily="34" charset="0"/>
                <a:cs typeface="Arial" panose="020B0604020202020204" pitchFamily="34" charset="0"/>
              </a:rPr>
              <a:t>;</a:t>
            </a:r>
          </a:p>
          <a:p>
            <a:pPr marL="0" algn="just">
              <a:lnSpc>
                <a:spcPct val="100000"/>
              </a:lnSpc>
              <a:spcBef>
                <a:spcPts val="0"/>
              </a:spcBef>
            </a:pPr>
            <a:r>
              <a:rPr lang="bg-BG" sz="2700" dirty="0">
                <a:latin typeface="Arial" panose="020B0604020202020204" pitchFamily="34" charset="0"/>
                <a:cs typeface="Arial" panose="020B0604020202020204" pitchFamily="34" charset="0"/>
              </a:rPr>
              <a:t>Endüstriyel </a:t>
            </a:r>
            <a:r>
              <a:rPr lang="ru-RU" sz="2700" dirty="0">
                <a:latin typeface="Arial" panose="020B0604020202020204" pitchFamily="34" charset="0"/>
                <a:cs typeface="Arial" panose="020B0604020202020204" pitchFamily="34" charset="0"/>
              </a:rPr>
              <a:t>işletmelerin</a:t>
            </a:r>
            <a:r>
              <a:rPr lang="bg-BG" sz="2700" dirty="0">
                <a:latin typeface="Arial" panose="020B0604020202020204" pitchFamily="34" charset="0"/>
                <a:cs typeface="Arial" panose="020B0604020202020204" pitchFamily="34" charset="0"/>
              </a:rPr>
              <a:t> ihtiyaçları için </a:t>
            </a:r>
            <a:r>
              <a:rPr lang="bg-BG" sz="2700" b="1" dirty="0">
                <a:latin typeface="Arial" panose="020B0604020202020204" pitchFamily="34" charset="0"/>
                <a:cs typeface="Arial" panose="020B0604020202020204" pitchFamily="34" charset="0"/>
              </a:rPr>
              <a:t>ölçüm</a:t>
            </a:r>
            <a:r>
              <a:rPr lang="bg-BG" sz="2700" dirty="0">
                <a:latin typeface="Arial" panose="020B0604020202020204" pitchFamily="34" charset="0"/>
                <a:cs typeface="Arial" panose="020B0604020202020204" pitchFamily="34" charset="0"/>
              </a:rPr>
              <a:t>, test, eğitim ve teknolojik demonstrasyonların yanı sıra ortak araştırma projeleri </a:t>
            </a:r>
            <a:r>
              <a:rPr lang="bg-BG" sz="2700" b="1" dirty="0">
                <a:latin typeface="Arial" panose="020B0604020202020204" pitchFamily="34" charset="0"/>
                <a:cs typeface="Arial" panose="020B0604020202020204" pitchFamily="34" charset="0"/>
              </a:rPr>
              <a:t>gerçekleştirme olanakları</a:t>
            </a:r>
            <a:r>
              <a:rPr lang="ru-RU" sz="2700" dirty="0">
                <a:latin typeface="Arial" panose="020B0604020202020204" pitchFamily="34" charset="0"/>
                <a:cs typeface="Arial" panose="020B0604020202020204" pitchFamily="34" charset="0"/>
              </a:rPr>
              <a:t>;</a:t>
            </a:r>
          </a:p>
        </p:txBody>
      </p:sp>
      <p:sp>
        <p:nvSpPr>
          <p:cNvPr id="4" name="Заглавие 1">
            <a:extLst>
              <a:ext uri="{FF2B5EF4-FFF2-40B4-BE49-F238E27FC236}">
                <a16:creationId xmlns:a16="http://schemas.microsoft.com/office/drawing/2014/main" id="{2A67168D-AC1C-04E3-F3F9-618FC1E44F7B}"/>
              </a:ext>
            </a:extLst>
          </p:cNvPr>
          <p:cNvSpPr txBox="1">
            <a:spLocks/>
          </p:cNvSpPr>
          <p:nvPr/>
        </p:nvSpPr>
        <p:spPr>
          <a:xfrm>
            <a:off x="175099" y="2005261"/>
            <a:ext cx="17524379" cy="942221"/>
          </a:xfrm>
          <a:prstGeom prst="rect">
            <a:avLst/>
          </a:prstGeom>
        </p:spPr>
        <p:txBody>
          <a:bodyPr vert="horz" lIns="137160" tIns="68580" rIns="137160" bIns="6858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371600">
              <a:lnSpc>
                <a:spcPct val="100000"/>
              </a:lnSpc>
              <a:defRPr/>
            </a:pPr>
            <a:r>
              <a:rPr lang="ru-RU" sz="3000" b="1" dirty="0">
                <a:solidFill>
                  <a:srgbClr val="5B9BD5">
                    <a:lumMod val="50000"/>
                  </a:srgbClr>
                </a:solidFill>
                <a:latin typeface="Arial" panose="020B0604020202020204" pitchFamily="34" charset="0"/>
                <a:cs typeface="Arial" panose="020B0604020202020204" pitchFamily="34" charset="0"/>
              </a:rPr>
              <a:t>BİLİMSEL ARAŞTIRMA VE GELİŞTİRME FAALİYETLERİ İÇİN LABORATUVAR KURULMASI</a:t>
            </a:r>
            <a:endParaRPr lang="en-US" sz="3000" b="1" dirty="0">
              <a:solidFill>
                <a:srgbClr val="5B9BD5">
                  <a:lumMod val="50000"/>
                </a:srgb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2675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3505517E-69BE-46FF-BDF1-12F5140E63A7}"/>
              </a:ext>
            </a:extLst>
          </p:cNvPr>
          <p:cNvSpPr>
            <a:spLocks noGrp="1"/>
          </p:cNvSpPr>
          <p:nvPr>
            <p:ph type="title"/>
          </p:nvPr>
        </p:nvSpPr>
        <p:spPr>
          <a:xfrm>
            <a:off x="1384890" y="2185491"/>
            <a:ext cx="15773400" cy="1131870"/>
          </a:xfrm>
        </p:spPr>
        <p:txBody>
          <a:bodyPr/>
          <a:lstStyle/>
          <a:p>
            <a:pPr algn="ctr"/>
            <a:r>
              <a:rPr lang="bg-BG" b="1" dirty="0">
                <a:latin typeface="+mn-lt"/>
              </a:rPr>
              <a:t>Spor ve </a:t>
            </a:r>
            <a:r>
              <a:rPr lang="bg-BG" b="1" dirty="0" err="1">
                <a:latin typeface="+mn-lt"/>
              </a:rPr>
              <a:t>wellness </a:t>
            </a:r>
            <a:r>
              <a:rPr lang="bg-BG" b="1" dirty="0">
                <a:latin typeface="+mn-lt"/>
              </a:rPr>
              <a:t>merkezi inşaatı</a:t>
            </a:r>
            <a:endParaRPr lang="en-US" b="1" dirty="0">
              <a:latin typeface="+mn-lt"/>
            </a:endParaRPr>
          </a:p>
        </p:txBody>
      </p:sp>
      <p:sp>
        <p:nvSpPr>
          <p:cNvPr id="3" name="Контейнер за съдържание 2">
            <a:extLst>
              <a:ext uri="{FF2B5EF4-FFF2-40B4-BE49-F238E27FC236}">
                <a16:creationId xmlns:a16="http://schemas.microsoft.com/office/drawing/2014/main" id="{590F42B5-BDFD-4D4C-BC0D-C5FA0E8DE6F3}"/>
              </a:ext>
            </a:extLst>
          </p:cNvPr>
          <p:cNvSpPr>
            <a:spLocks noGrp="1"/>
          </p:cNvSpPr>
          <p:nvPr>
            <p:ph idx="1"/>
          </p:nvPr>
        </p:nvSpPr>
        <p:spPr>
          <a:xfrm>
            <a:off x="6322424" y="3147542"/>
            <a:ext cx="6048101" cy="5774388"/>
          </a:xfrm>
        </p:spPr>
        <p:txBody>
          <a:bodyPr>
            <a:noAutofit/>
          </a:bodyPr>
          <a:lstStyle/>
          <a:p>
            <a:pPr marL="0" indent="535782" algn="ctr">
              <a:lnSpc>
                <a:spcPct val="120000"/>
              </a:lnSpc>
              <a:spcBef>
                <a:spcPts val="0"/>
              </a:spcBef>
              <a:buNone/>
            </a:pPr>
            <a:r>
              <a:rPr lang="bg-BG" sz="2100" dirty="0">
                <a:latin typeface="Arial" panose="020B0604020202020204" pitchFamily="34" charset="0"/>
                <a:ea typeface="Times New Roman" panose="02020603050405020304" pitchFamily="18" charset="0"/>
                <a:cs typeface="Arial" panose="020B0604020202020204" pitchFamily="34" charset="0"/>
              </a:rPr>
              <a:t>En büyük sermayeniz çalışanlarınızdır. Onların sağlığını ve motivasyonunu desteklemek için parkın içinde </a:t>
            </a:r>
            <a:r>
              <a:rPr lang="bg-BG" sz="2100" b="1" dirty="0">
                <a:latin typeface="Arial" panose="020B0604020202020204" pitchFamily="34" charset="0"/>
                <a:ea typeface="Times New Roman" panose="02020603050405020304" pitchFamily="18" charset="0"/>
                <a:cs typeface="Arial" panose="020B0604020202020204" pitchFamily="34" charset="0"/>
              </a:rPr>
              <a:t>modern bir spor ve wellness merkezi </a:t>
            </a:r>
            <a:r>
              <a:rPr lang="bg-BG" sz="2100" dirty="0">
                <a:latin typeface="Arial" panose="020B0604020202020204" pitchFamily="34" charset="0"/>
                <a:ea typeface="Times New Roman" panose="02020603050405020304" pitchFamily="18" charset="0"/>
                <a:cs typeface="Arial" panose="020B0604020202020204" pitchFamily="34" charset="0"/>
              </a:rPr>
              <a:t>inşa ediyoruz. </a:t>
            </a:r>
          </a:p>
          <a:p>
            <a:pPr marL="0" indent="535782" algn="ctr">
              <a:lnSpc>
                <a:spcPct val="120000"/>
              </a:lnSpc>
              <a:spcBef>
                <a:spcPts val="0"/>
              </a:spcBef>
              <a:buNone/>
            </a:pPr>
            <a:r>
              <a:rPr lang="bg-BG" sz="2100" dirty="0">
                <a:latin typeface="Arial" panose="020B0604020202020204" pitchFamily="34" charset="0"/>
                <a:ea typeface="Times New Roman" panose="02020603050405020304" pitchFamily="18" charset="0"/>
                <a:cs typeface="Arial" panose="020B0604020202020204" pitchFamily="34" charset="0"/>
              </a:rPr>
              <a:t>Burası, iş gününün ardından dinlenmek, fiziksel aktivite yapmak ve güçlü bir takım ruhu oluşturmak için mükemmel bir yer olup, </a:t>
            </a:r>
            <a:r>
              <a:rPr lang="bg-BG" sz="2100" b="1" dirty="0">
                <a:latin typeface="Arial" panose="020B0604020202020204" pitchFamily="34" charset="0"/>
                <a:ea typeface="Times New Roman" panose="02020603050405020304" pitchFamily="18" charset="0"/>
                <a:cs typeface="Arial" panose="020B0604020202020204" pitchFamily="34" charset="0"/>
              </a:rPr>
              <a:t>işgücü piyasasında </a:t>
            </a:r>
            <a:r>
              <a:rPr lang="bg-BG" sz="2100" dirty="0">
                <a:latin typeface="Arial" panose="020B0604020202020204" pitchFamily="34" charset="0"/>
                <a:ea typeface="Times New Roman" panose="02020603050405020304" pitchFamily="18" charset="0"/>
                <a:cs typeface="Arial" panose="020B0604020202020204" pitchFamily="34" charset="0"/>
              </a:rPr>
              <a:t>size büyük </a:t>
            </a:r>
            <a:r>
              <a:rPr lang="bg-BG" sz="2100" b="1" dirty="0">
                <a:latin typeface="Arial" panose="020B0604020202020204" pitchFamily="34" charset="0"/>
                <a:ea typeface="Times New Roman" panose="02020603050405020304" pitchFamily="18" charset="0"/>
                <a:cs typeface="Arial" panose="020B0604020202020204" pitchFamily="34" charset="0"/>
              </a:rPr>
              <a:t>bir avantaj</a:t>
            </a:r>
            <a:r>
              <a:rPr lang="bg-BG" sz="2100" dirty="0">
                <a:latin typeface="Arial" panose="020B0604020202020204" pitchFamily="34" charset="0"/>
                <a:ea typeface="Times New Roman" panose="02020603050405020304" pitchFamily="18" charset="0"/>
                <a:cs typeface="Arial" panose="020B0604020202020204" pitchFamily="34" charset="0"/>
              </a:rPr>
              <a:t> sağlar.</a:t>
            </a:r>
          </a:p>
          <a:p>
            <a:pPr marL="0" indent="535782" algn="ctr">
              <a:lnSpc>
                <a:spcPct val="120000"/>
              </a:lnSpc>
              <a:spcBef>
                <a:spcPts val="0"/>
              </a:spcBef>
              <a:buNone/>
            </a:pPr>
            <a:r>
              <a:rPr lang="bg-BG" sz="2100" dirty="0">
                <a:latin typeface="Arial" panose="020B0604020202020204" pitchFamily="34" charset="0"/>
                <a:ea typeface="Times New Roman" panose="02020603050405020304" pitchFamily="18" charset="0"/>
                <a:cs typeface="Arial" panose="020B0604020202020204" pitchFamily="34" charset="0"/>
              </a:rPr>
              <a:t>İşyerinizde doğrudan bu tür bir altyapının bulunması, </a:t>
            </a:r>
            <a:r>
              <a:rPr lang="bg-BG" sz="2100" b="1" dirty="0">
                <a:latin typeface="Arial" panose="020B0604020202020204" pitchFamily="34" charset="0"/>
                <a:ea typeface="Times New Roman" panose="02020603050405020304" pitchFamily="18" charset="0"/>
                <a:cs typeface="Arial" panose="020B0604020202020204" pitchFamily="34" charset="0"/>
              </a:rPr>
              <a:t>personel çekmenize ve elde tutmanıza yardımcı olur</a:t>
            </a:r>
            <a:r>
              <a:rPr lang="bg-BG" sz="2100" dirty="0">
                <a:latin typeface="Arial" panose="020B0604020202020204" pitchFamily="34" charset="0"/>
                <a:ea typeface="Times New Roman" panose="02020603050405020304" pitchFamily="18" charset="0"/>
                <a:cs typeface="Arial" panose="020B0604020202020204" pitchFamily="34" charset="0"/>
              </a:rPr>
              <a:t>, personel değişim oranını azaltır ve ekibinizin verimliliğini artırır!</a:t>
            </a:r>
            <a:endParaRPr lang="bg-BG" sz="2100" b="1" dirty="0">
              <a:latin typeface="Arial" panose="020B0604020202020204" pitchFamily="34" charset="0"/>
              <a:cs typeface="Arial" panose="020B0604020202020204" pitchFamily="34" charset="0"/>
            </a:endParaRPr>
          </a:p>
          <a:p>
            <a:pPr marL="0" indent="535782" algn="ctr">
              <a:lnSpc>
                <a:spcPct val="120000"/>
              </a:lnSpc>
              <a:spcBef>
                <a:spcPts val="0"/>
              </a:spcBef>
              <a:buNone/>
            </a:pPr>
            <a:endParaRPr lang="bg-BG" sz="2100" dirty="0">
              <a:latin typeface="Arial" panose="020B0604020202020204" pitchFamily="34" charset="0"/>
              <a:cs typeface="Arial" panose="020B0604020202020204" pitchFamily="34" charset="0"/>
            </a:endParaRPr>
          </a:p>
          <a:p>
            <a:pPr marL="0" indent="0" algn="just">
              <a:buNone/>
            </a:pPr>
            <a:endParaRPr lang="bg-BG" sz="2100" dirty="0"/>
          </a:p>
        </p:txBody>
      </p:sp>
      <p:pic>
        <p:nvPicPr>
          <p:cNvPr id="5" name="Картина 4">
            <a:extLst>
              <a:ext uri="{FF2B5EF4-FFF2-40B4-BE49-F238E27FC236}">
                <a16:creationId xmlns:a16="http://schemas.microsoft.com/office/drawing/2014/main" id="{0013BE4D-05B7-4C9D-B202-9B2CF13624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008" y="3317361"/>
            <a:ext cx="6188417" cy="5604570"/>
          </a:xfrm>
          <a:prstGeom prst="rect">
            <a:avLst/>
          </a:prstGeom>
        </p:spPr>
      </p:pic>
      <p:pic>
        <p:nvPicPr>
          <p:cNvPr id="7" name="Картина 6">
            <a:extLst>
              <a:ext uri="{FF2B5EF4-FFF2-40B4-BE49-F238E27FC236}">
                <a16:creationId xmlns:a16="http://schemas.microsoft.com/office/drawing/2014/main" id="{5299E84F-7063-4FE9-B74F-97BC62BD6A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70525" y="3147542"/>
            <a:ext cx="5860382" cy="5774390"/>
          </a:xfrm>
          <a:prstGeom prst="rect">
            <a:avLst/>
          </a:prstGeom>
        </p:spPr>
      </p:pic>
    </p:spTree>
    <p:extLst>
      <p:ext uri="{BB962C8B-B14F-4D97-AF65-F5344CB8AC3E}">
        <p14:creationId xmlns:p14="http://schemas.microsoft.com/office/powerpoint/2010/main" val="29000058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40E7522C-5539-44B7-8335-28B6C427C873}"/>
              </a:ext>
            </a:extLst>
          </p:cNvPr>
          <p:cNvSpPr>
            <a:spLocks noGrp="1"/>
          </p:cNvSpPr>
          <p:nvPr>
            <p:ph type="title"/>
          </p:nvPr>
        </p:nvSpPr>
        <p:spPr>
          <a:xfrm>
            <a:off x="2197674" y="2154460"/>
            <a:ext cx="13216497" cy="781493"/>
          </a:xfrm>
        </p:spPr>
        <p:txBody>
          <a:bodyPr>
            <a:normAutofit/>
          </a:bodyPr>
          <a:lstStyle/>
          <a:p>
            <a:pPr algn="ctr"/>
            <a:r>
              <a:rPr lang="bg-BG" sz="4200" b="1" kern="0" dirty="0">
                <a:solidFill>
                  <a:srgbClr val="282828"/>
                </a:solidFill>
                <a:latin typeface="+mn-lt"/>
                <a:ea typeface="Times New Roman" panose="02020603050405020304" pitchFamily="18" charset="0"/>
              </a:rPr>
              <a:t>Ofis ve lojistik merkezi inşaatı</a:t>
            </a:r>
            <a:endParaRPr lang="en-US" sz="4200" dirty="0">
              <a:latin typeface="+mn-lt"/>
            </a:endParaRPr>
          </a:p>
        </p:txBody>
      </p:sp>
      <p:sp>
        <p:nvSpPr>
          <p:cNvPr id="3" name="Контейнер за съдържание 2">
            <a:extLst>
              <a:ext uri="{FF2B5EF4-FFF2-40B4-BE49-F238E27FC236}">
                <a16:creationId xmlns:a16="http://schemas.microsoft.com/office/drawing/2014/main" id="{ECE40E0F-1DEC-4FE8-A0B4-A921E7FC53E8}"/>
              </a:ext>
            </a:extLst>
          </p:cNvPr>
          <p:cNvSpPr>
            <a:spLocks noGrp="1"/>
          </p:cNvSpPr>
          <p:nvPr>
            <p:ph idx="1"/>
          </p:nvPr>
        </p:nvSpPr>
        <p:spPr>
          <a:xfrm>
            <a:off x="1" y="2805879"/>
            <a:ext cx="8083685" cy="6116052"/>
          </a:xfrm>
        </p:spPr>
        <p:txBody>
          <a:bodyPr>
            <a:noAutofit/>
          </a:bodyPr>
          <a:lstStyle/>
          <a:p>
            <a:pPr marL="0" indent="409575" algn="just">
              <a:lnSpc>
                <a:spcPct val="110000"/>
              </a:lnSpc>
              <a:spcBef>
                <a:spcPts val="0"/>
              </a:spcBef>
              <a:buNone/>
            </a:pPr>
            <a:r>
              <a:rPr lang="bg-BG" sz="2400" dirty="0">
                <a:latin typeface="Arial" panose="020B0604020202020204" pitchFamily="34" charset="0"/>
                <a:cs typeface="Arial" panose="020B0604020202020204" pitchFamily="34" charset="0"/>
              </a:rPr>
              <a:t>Bu yatırım, Endüstri Parkı içinde modern ve verimli çalışma alanlarına yönelik artan ihtiyacı karşılamayı amaçlamaktadır. </a:t>
            </a:r>
          </a:p>
          <a:p>
            <a:pPr marL="0" indent="409575" algn="just">
              <a:lnSpc>
                <a:spcPct val="110000"/>
              </a:lnSpc>
              <a:spcBef>
                <a:spcPts val="0"/>
              </a:spcBef>
              <a:buNone/>
            </a:pPr>
            <a:r>
              <a:rPr lang="bg-BG" sz="2400" dirty="0">
                <a:latin typeface="Arial" panose="020B0604020202020204" pitchFamily="34" charset="0"/>
                <a:ea typeface="Times New Roman" panose="02020603050405020304" pitchFamily="18" charset="0"/>
                <a:cs typeface="Arial" panose="020B0604020202020204" pitchFamily="34" charset="0"/>
              </a:rPr>
              <a:t>Modern idari bina, yüksek teknolojili ofis alanları</a:t>
            </a:r>
            <a:r>
              <a:rPr lang="bg-BG" sz="2400" b="1" dirty="0">
                <a:latin typeface="Arial" panose="020B0604020202020204" pitchFamily="34" charset="0"/>
                <a:ea typeface="Times New Roman" panose="02020603050405020304" pitchFamily="18" charset="0"/>
                <a:cs typeface="Arial" panose="020B0604020202020204" pitchFamily="34" charset="0"/>
              </a:rPr>
              <a:t>, etkinlikler ve eğitimler için konferans salonu ve </a:t>
            </a:r>
            <a:r>
              <a:rPr lang="bg-BG" sz="2400" dirty="0">
                <a:latin typeface="Arial" panose="020B0604020202020204" pitchFamily="34" charset="0"/>
                <a:ea typeface="Times New Roman" panose="02020603050405020304" pitchFamily="18" charset="0"/>
                <a:cs typeface="Arial" panose="020B0604020202020204" pitchFamily="34" charset="0"/>
              </a:rPr>
              <a:t>ürünlerinizi uluslararası müşterilerinize doğrudan sunabileceğiniz bir</a:t>
            </a:r>
            <a:r>
              <a:rPr lang="bg-BG" sz="2400" b="1" dirty="0">
                <a:latin typeface="Arial" panose="020B0604020202020204" pitchFamily="34" charset="0"/>
                <a:ea typeface="Times New Roman" panose="02020603050405020304" pitchFamily="18" charset="0"/>
                <a:cs typeface="Arial" panose="020B0604020202020204" pitchFamily="34" charset="0"/>
              </a:rPr>
              <a:t> sergi salonuna </a:t>
            </a:r>
            <a:r>
              <a:rPr lang="bg-BG" sz="2400" dirty="0">
                <a:latin typeface="Arial" panose="020B0604020202020204" pitchFamily="34" charset="0"/>
                <a:ea typeface="Times New Roman" panose="02020603050405020304" pitchFamily="18" charset="0"/>
                <a:cs typeface="Arial" panose="020B0604020202020204" pitchFamily="34" charset="0"/>
              </a:rPr>
              <a:t>sahip olacaktır.</a:t>
            </a:r>
            <a:endParaRPr lang="bg-BG" sz="2400" dirty="0">
              <a:latin typeface="Arial" panose="020B0604020202020204" pitchFamily="34" charset="0"/>
              <a:cs typeface="Arial" panose="020B0604020202020204" pitchFamily="34" charset="0"/>
            </a:endParaRPr>
          </a:p>
          <a:p>
            <a:pPr marL="0" indent="409575" algn="just">
              <a:lnSpc>
                <a:spcPct val="110000"/>
              </a:lnSpc>
              <a:spcBef>
                <a:spcPts val="0"/>
              </a:spcBef>
              <a:buNone/>
            </a:pPr>
            <a:r>
              <a:rPr lang="bg-BG" sz="2400" dirty="0">
                <a:latin typeface="Arial" panose="020B0604020202020204" pitchFamily="34" charset="0"/>
                <a:ea typeface="Times New Roman" panose="02020603050405020304" pitchFamily="18" charset="0"/>
              </a:rPr>
              <a:t>Modern ofis binamızda, şirket etkinlikleriniz, sunumlarınız ve personel eğitimleriniz için tam donanımlı bir konferans salonu ve geniş bir sergi salonu bulunacaktır. </a:t>
            </a:r>
          </a:p>
          <a:p>
            <a:pPr marL="0" indent="409575" algn="just">
              <a:lnSpc>
                <a:spcPct val="110000"/>
              </a:lnSpc>
              <a:spcBef>
                <a:spcPts val="0"/>
              </a:spcBef>
              <a:buNone/>
            </a:pPr>
            <a:r>
              <a:rPr lang="bg-BG" sz="2400" dirty="0">
                <a:latin typeface="Arial" panose="020B0604020202020204" pitchFamily="34" charset="0"/>
                <a:ea typeface="Times New Roman" panose="02020603050405020304" pitchFamily="18" charset="0"/>
              </a:rPr>
              <a:t>Bu, size yerinde B2B etkinlikleri düzenlemek için mükemmel koşullar sunar</a:t>
            </a:r>
            <a:r>
              <a:rPr lang="bg-BG" sz="2400" dirty="0">
                <a:latin typeface="Arial" panose="020B0604020202020204" pitchFamily="34" charset="0"/>
                <a:cs typeface="Arial" panose="020B0604020202020204" pitchFamily="34" charset="0"/>
              </a:rPr>
              <a:t>.</a:t>
            </a:r>
          </a:p>
        </p:txBody>
      </p:sp>
      <p:pic>
        <p:nvPicPr>
          <p:cNvPr id="6" name="Картина 5">
            <a:extLst>
              <a:ext uri="{FF2B5EF4-FFF2-40B4-BE49-F238E27FC236}">
                <a16:creationId xmlns:a16="http://schemas.microsoft.com/office/drawing/2014/main" id="{23393A87-F5B5-4877-B7A3-DA75420A16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49" y="2802059"/>
            <a:ext cx="9217097" cy="4843883"/>
          </a:xfrm>
          <a:prstGeom prst="rect">
            <a:avLst/>
          </a:prstGeom>
        </p:spPr>
      </p:pic>
      <p:sp>
        <p:nvSpPr>
          <p:cNvPr id="5" name="TextBox 4">
            <a:extLst>
              <a:ext uri="{FF2B5EF4-FFF2-40B4-BE49-F238E27FC236}">
                <a16:creationId xmlns:a16="http://schemas.microsoft.com/office/drawing/2014/main" id="{265F98F3-94CC-B967-F314-6E4DAA636761}"/>
              </a:ext>
            </a:extLst>
          </p:cNvPr>
          <p:cNvSpPr txBox="1"/>
          <p:nvPr/>
        </p:nvSpPr>
        <p:spPr>
          <a:xfrm>
            <a:off x="8273375" y="7645941"/>
            <a:ext cx="9469877" cy="1200329"/>
          </a:xfrm>
          <a:prstGeom prst="rect">
            <a:avLst/>
          </a:prstGeom>
          <a:noFill/>
        </p:spPr>
        <p:txBody>
          <a:bodyPr wrap="square">
            <a:spAutoFit/>
          </a:bodyPr>
          <a:lstStyle/>
          <a:p>
            <a:pPr defTabSz="1371600"/>
            <a:r>
              <a:rPr lang="bg-BG" sz="2400" dirty="0">
                <a:solidFill>
                  <a:prstClr val="black"/>
                </a:solidFill>
                <a:latin typeface="Arial" panose="020B0604020202020204" pitchFamily="34" charset="0"/>
                <a:ea typeface="Times New Roman" panose="02020603050405020304" pitchFamily="18" charset="0"/>
              </a:rPr>
              <a:t>Arazide üretim tesisinizi inşa ederken, tasarımcılarınız, mühendisleriniz ve idari personeliniz hazır ofislerde hemen çalışmaya başlayabilir.</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12686263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40E7522C-5539-44B7-8335-28B6C427C873}"/>
              </a:ext>
            </a:extLst>
          </p:cNvPr>
          <p:cNvSpPr>
            <a:spLocks noGrp="1"/>
          </p:cNvSpPr>
          <p:nvPr>
            <p:ph type="title"/>
          </p:nvPr>
        </p:nvSpPr>
        <p:spPr>
          <a:xfrm>
            <a:off x="1123545" y="2154460"/>
            <a:ext cx="15933906" cy="781493"/>
          </a:xfrm>
        </p:spPr>
        <p:txBody>
          <a:bodyPr>
            <a:normAutofit/>
          </a:bodyPr>
          <a:lstStyle/>
          <a:p>
            <a:pPr algn="ctr"/>
            <a:r>
              <a:rPr lang="bg-BG" sz="4200" b="1" dirty="0">
                <a:solidFill>
                  <a:schemeClr val="accent5">
                    <a:lumMod val="50000"/>
                  </a:schemeClr>
                </a:solidFill>
                <a:latin typeface="+mn-lt"/>
              </a:rPr>
              <a:t>ENDÜSTRİYEL PARKTA ORTAK ALANLARIN YEŞİLLEŞTİRİLMESİ</a:t>
            </a:r>
          </a:p>
        </p:txBody>
      </p:sp>
      <p:sp>
        <p:nvSpPr>
          <p:cNvPr id="3" name="Контейнер за съдържание 2">
            <a:extLst>
              <a:ext uri="{FF2B5EF4-FFF2-40B4-BE49-F238E27FC236}">
                <a16:creationId xmlns:a16="http://schemas.microsoft.com/office/drawing/2014/main" id="{ECE40E0F-1DEC-4FE8-A0B4-A921E7FC53E8}"/>
              </a:ext>
            </a:extLst>
          </p:cNvPr>
          <p:cNvSpPr>
            <a:spLocks noGrp="1"/>
          </p:cNvSpPr>
          <p:nvPr>
            <p:ph idx="1"/>
          </p:nvPr>
        </p:nvSpPr>
        <p:spPr>
          <a:xfrm>
            <a:off x="805868" y="3185259"/>
            <a:ext cx="16929462" cy="5326662"/>
          </a:xfrm>
        </p:spPr>
        <p:txBody>
          <a:bodyPr>
            <a:noAutofit/>
          </a:bodyPr>
          <a:lstStyle/>
          <a:p>
            <a:pPr marL="0" indent="0" algn="ctr">
              <a:buNone/>
            </a:pPr>
            <a:r>
              <a:rPr lang="bg-BG" sz="3000" b="1" dirty="0">
                <a:latin typeface="Arial" panose="020B0604020202020204" pitchFamily="34" charset="0"/>
                <a:cs typeface="Arial" panose="020B0604020202020204" pitchFamily="34" charset="0"/>
              </a:rPr>
              <a:t>Endüstri parkındaki ortak alanların çevresel koşullarını, estetiğini ve işlevselliğini iyileştirmek için bir dizi önlem öngörüyoruz:</a:t>
            </a:r>
          </a:p>
          <a:p>
            <a:pPr>
              <a:buFont typeface="Wingdings" panose="05000000000000000000" pitchFamily="2" charset="2"/>
              <a:buChar char="v"/>
            </a:pPr>
            <a:r>
              <a:rPr lang="bg-BG" sz="3000" b="1" dirty="0">
                <a:latin typeface="Arial" panose="020B0604020202020204" pitchFamily="34" charset="0"/>
                <a:cs typeface="Arial" panose="020B0604020202020204" pitchFamily="34" charset="0"/>
              </a:rPr>
              <a:t>Yeşillendirme ve bitki örtüsü: </a:t>
            </a:r>
            <a:r>
              <a:rPr lang="bg-BG" sz="3000" dirty="0">
                <a:latin typeface="Arial" panose="020B0604020202020204" pitchFamily="34" charset="0"/>
                <a:cs typeface="Arial" panose="020B0604020202020204" pitchFamily="34" charset="0"/>
              </a:rPr>
              <a:t>Kentsel koşullara karşı yüksek dayanıklılığa sahip ağaç ve çalıların dikilmesi; Çim alanların yeşillendirilmesi; Çiçekli yolların oluşturulması. </a:t>
            </a:r>
          </a:p>
          <a:p>
            <a:pPr>
              <a:buFont typeface="Wingdings" panose="05000000000000000000" pitchFamily="2" charset="2"/>
              <a:buChar char="v"/>
            </a:pPr>
            <a:r>
              <a:rPr lang="bg-BG" sz="3000" b="1" dirty="0">
                <a:latin typeface="Arial" panose="020B0604020202020204" pitchFamily="34" charset="0"/>
                <a:cs typeface="Arial" panose="020B0604020202020204" pitchFamily="34" charset="0"/>
              </a:rPr>
              <a:t>Dinlenme alanları: </a:t>
            </a:r>
            <a:r>
              <a:rPr lang="bg-BG" sz="3000" dirty="0">
                <a:latin typeface="Arial" panose="020B0604020202020204" pitchFamily="34" charset="0"/>
                <a:cs typeface="Arial" panose="020B0604020202020204" pitchFamily="34" charset="0"/>
              </a:rPr>
              <a:t>Dinlenme alanları oluşturulması; Gölgeli alanların ayrılması; </a:t>
            </a:r>
          </a:p>
          <a:p>
            <a:pPr>
              <a:buFont typeface="Wingdings" panose="05000000000000000000" pitchFamily="2" charset="2"/>
              <a:buChar char="v"/>
            </a:pPr>
            <a:r>
              <a:rPr lang="bg-BG" sz="3000" b="1" dirty="0">
                <a:latin typeface="Arial" panose="020B0604020202020204" pitchFamily="34" charset="0"/>
                <a:cs typeface="Arial" panose="020B0604020202020204" pitchFamily="34" charset="0"/>
              </a:rPr>
              <a:t>Yaya altyapısı: </a:t>
            </a:r>
            <a:r>
              <a:rPr lang="bg-BG" sz="3000" dirty="0">
                <a:latin typeface="Arial" panose="020B0604020202020204" pitchFamily="34" charset="0"/>
                <a:cs typeface="Arial" panose="020B0604020202020204" pitchFamily="34" charset="0"/>
              </a:rPr>
              <a:t>Toplam alanı yaklaşık 1.000 m² olan yaya yollarının inşası. </a:t>
            </a:r>
          </a:p>
          <a:p>
            <a:pPr>
              <a:buFont typeface="Wingdings" panose="05000000000000000000" pitchFamily="2" charset="2"/>
              <a:buChar char="v"/>
            </a:pPr>
            <a:r>
              <a:rPr lang="bg-BG" sz="3000" b="1" dirty="0">
                <a:latin typeface="Arial" panose="020B0604020202020204" pitchFamily="34" charset="0"/>
                <a:cs typeface="Arial" panose="020B0604020202020204" pitchFamily="34" charset="0"/>
              </a:rPr>
              <a:t>Park mobilyaları ve ekipmanları;</a:t>
            </a:r>
          </a:p>
          <a:p>
            <a:pPr>
              <a:buFont typeface="Wingdings" panose="05000000000000000000" pitchFamily="2" charset="2"/>
              <a:buChar char="v"/>
            </a:pPr>
            <a:r>
              <a:rPr lang="bg-BG" sz="3000" b="1" dirty="0">
                <a:latin typeface="Arial" panose="020B0604020202020204" pitchFamily="34" charset="0"/>
                <a:cs typeface="Arial" panose="020B0604020202020204" pitchFamily="34" charset="0"/>
              </a:rPr>
              <a:t>Sulama sistemi: </a:t>
            </a:r>
            <a:r>
              <a:rPr lang="bg-BG" sz="3000" dirty="0">
                <a:latin typeface="Arial" panose="020B0604020202020204" pitchFamily="34" charset="0"/>
                <a:cs typeface="Arial" panose="020B0604020202020204" pitchFamily="34" charset="0"/>
              </a:rPr>
              <a:t>Yağmur suyunu kullanan bir sulama sisteminin kurulması; Yağmur suyunun toplanması ve depolanması için bir rezervuarın inşa edilmesi</a:t>
            </a:r>
            <a:r>
              <a:rPr lang="ru-RU" sz="3000" dirty="0">
                <a:latin typeface="Arial" panose="020B0604020202020204" pitchFamily="34" charset="0"/>
                <a:cs typeface="Arial" panose="020B0604020202020204" pitchFamily="34" charset="0"/>
              </a:rPr>
              <a:t>.</a:t>
            </a:r>
          </a:p>
          <a:p>
            <a:pPr marL="0" indent="273845" algn="just">
              <a:lnSpc>
                <a:spcPct val="110000"/>
              </a:lnSpc>
              <a:spcBef>
                <a:spcPts val="0"/>
              </a:spcBef>
              <a:buNone/>
            </a:pPr>
            <a:endParaRPr lang="bg-BG" sz="3000" dirty="0">
              <a:latin typeface="Arial" panose="020B0604020202020204" pitchFamily="34" charset="0"/>
              <a:cs typeface="Arial" panose="020B0604020202020204" pitchFamily="34" charset="0"/>
            </a:endParaRPr>
          </a:p>
          <a:p>
            <a:pPr marL="0" indent="273845" algn="ctr">
              <a:lnSpc>
                <a:spcPct val="110000"/>
              </a:lnSpc>
              <a:spcBef>
                <a:spcPts val="0"/>
              </a:spcBef>
              <a:buNone/>
            </a:pPr>
            <a:endParaRPr lang="bg-BG"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57247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5">
            <a:extLst>
              <a:ext uri="{FF2B5EF4-FFF2-40B4-BE49-F238E27FC236}">
                <a16:creationId xmlns:a16="http://schemas.microsoft.com/office/drawing/2014/main" id="{6DCE7DB5-C151-402E-8094-AF8DD96EC88D}"/>
              </a:ext>
            </a:extLst>
          </p:cNvPr>
          <p:cNvSpPr txBox="1"/>
          <p:nvPr/>
        </p:nvSpPr>
        <p:spPr>
          <a:xfrm>
            <a:off x="2293749" y="1888085"/>
            <a:ext cx="13700502" cy="781624"/>
          </a:xfrm>
          <a:prstGeom prst="rect">
            <a:avLst/>
          </a:prstGeom>
        </p:spPr>
        <p:txBody>
          <a:bodyPr wrap="square" lIns="0" tIns="0" rIns="0" bIns="0" rtlCol="0" anchor="t">
            <a:spAutoFit/>
          </a:bodyPr>
          <a:lstStyle/>
          <a:p>
            <a:pPr algn="ctr">
              <a:lnSpc>
                <a:spcPts val="7000"/>
              </a:lnSpc>
            </a:pPr>
            <a:r>
              <a:rPr lang="bg-BG" sz="3200" b="1" dirty="0">
                <a:latin typeface="HeliosCond" panose="04000500000000000000" pitchFamily="82" charset="0"/>
                <a:ea typeface="Libra Serif Modern Bold"/>
                <a:cs typeface="Times New Roman" panose="02020603050405020304" pitchFamily="18" charset="0"/>
                <a:sym typeface="Libra Serif Modern Bold"/>
              </a:rPr>
              <a:t>YATIRIMCILARIMIZA SUNUYORUZ</a:t>
            </a:r>
            <a:endParaRPr lang="en-US" sz="3200" b="1" dirty="0">
              <a:latin typeface="HeliosCond" panose="04000500000000000000" pitchFamily="82" charset="0"/>
              <a:ea typeface="Libra Serif Modern Bold"/>
              <a:cs typeface="Times New Roman" panose="02020603050405020304" pitchFamily="18" charset="0"/>
              <a:sym typeface="Libra Serif Modern Bold"/>
            </a:endParaRPr>
          </a:p>
        </p:txBody>
      </p:sp>
      <p:sp>
        <p:nvSpPr>
          <p:cNvPr id="2" name="Правоъгълник 1">
            <a:extLst>
              <a:ext uri="{FF2B5EF4-FFF2-40B4-BE49-F238E27FC236}">
                <a16:creationId xmlns:a16="http://schemas.microsoft.com/office/drawing/2014/main" id="{246961FB-26D0-46C5-829D-8D00C2046FD4}"/>
              </a:ext>
            </a:extLst>
          </p:cNvPr>
          <p:cNvSpPr/>
          <p:nvPr/>
        </p:nvSpPr>
        <p:spPr>
          <a:xfrm>
            <a:off x="342900" y="2735952"/>
            <a:ext cx="17602200" cy="6647974"/>
          </a:xfrm>
          <a:prstGeom prst="rect">
            <a:avLst/>
          </a:prstGeom>
        </p:spPr>
        <p:txBody>
          <a:bodyPr wrap="square">
            <a:spAutoFit/>
          </a:bodyPr>
          <a:lstStyle/>
          <a:p>
            <a:pPr marL="342900" indent="-342900">
              <a:buFont typeface="Wingdings" panose="05000000000000000000" pitchFamily="2" charset="2"/>
              <a:buChar char="v"/>
            </a:pPr>
            <a:r>
              <a:rPr lang="bg-BG" dirty="0"/>
              <a:t> </a:t>
            </a:r>
            <a:r>
              <a:rPr lang="bg-BG" sz="2400" b="1" u="sng" dirty="0"/>
              <a:t>PARK İÇİNDEKİ GAYRİMENKULLERİN YÖNETİMİ VE İŞLETİLMESİ İLE UĞRAŞACAK BİR ORTAK ŞİRKET KURMA İMKANI</a:t>
            </a:r>
            <a:r>
              <a:rPr lang="bg-BG" dirty="0"/>
              <a:t>;</a:t>
            </a:r>
          </a:p>
          <a:p>
            <a:pPr marL="342900" indent="-342900">
              <a:buFont typeface="Wingdings" panose="05000000000000000000" pitchFamily="2" charset="2"/>
              <a:buChar char="v"/>
            </a:pPr>
            <a:endParaRPr lang="bg-BG" dirty="0"/>
          </a:p>
          <a:p>
            <a:pPr marL="342900" indent="-342900">
              <a:buFont typeface="Wingdings" panose="05000000000000000000" pitchFamily="2" charset="2"/>
              <a:buChar char="v"/>
            </a:pPr>
            <a:r>
              <a:rPr lang="bg-BG" b="1" dirty="0"/>
              <a:t>Yerel öneme sahip yatırımcı sertifikası alınmasına yardımcı olma</a:t>
            </a:r>
            <a:r>
              <a:rPr lang="bg-BG" dirty="0"/>
              <a:t>, bu da aşağıdakileri sağlar:</a:t>
            </a:r>
          </a:p>
          <a:p>
            <a:pPr marL="703263" indent="17463">
              <a:buFont typeface="Wingdings" panose="05000000000000000000" pitchFamily="2" charset="2"/>
              <a:buChar char="§"/>
            </a:pPr>
            <a:r>
              <a:rPr lang="bg-BG" dirty="0"/>
              <a:t>İdari hizmetlerde avantajlar;</a:t>
            </a:r>
          </a:p>
          <a:p>
            <a:pPr marL="703263" indent="17463">
              <a:buFont typeface="Wingdings" panose="05000000000000000000" pitchFamily="2" charset="2"/>
              <a:buChar char="§"/>
            </a:pPr>
            <a:r>
              <a:rPr lang="bg-BG" dirty="0"/>
              <a:t>Vergi indirimleri ve teşviklerinden yararlanma imkanı;</a:t>
            </a:r>
          </a:p>
          <a:p>
            <a:pPr marL="703263" indent="17463">
              <a:buFont typeface="Wingdings" panose="05000000000000000000" pitchFamily="2" charset="2"/>
              <a:buChar char="§"/>
            </a:pPr>
            <a:r>
              <a:rPr lang="bg-BG" dirty="0"/>
              <a:t>İtibarın artması ve yerel entegrasyon;</a:t>
            </a:r>
          </a:p>
          <a:p>
            <a:endParaRPr lang="bg-BG" b="1" dirty="0"/>
          </a:p>
          <a:p>
            <a:pPr marL="285750" indent="-285750">
              <a:buFont typeface="Wingdings" panose="05000000000000000000" pitchFamily="2" charset="2"/>
              <a:buChar char="v"/>
            </a:pPr>
            <a:r>
              <a:rPr lang="bg-BG" b="1" dirty="0">
                <a:solidFill>
                  <a:prstClr val="black"/>
                </a:solidFill>
              </a:rPr>
              <a:t>Ekonomi Bakanlığı'ndan A Sınıfı Yatırım Sertifikası alınmasına yardımcı olma;</a:t>
            </a:r>
            <a:endParaRPr lang="bg-BG" dirty="0">
              <a:solidFill>
                <a:prstClr val="black"/>
              </a:solidFill>
            </a:endParaRPr>
          </a:p>
          <a:p>
            <a:endParaRPr lang="bg-BG" b="1" dirty="0"/>
          </a:p>
          <a:p>
            <a:pPr indent="360363">
              <a:buFont typeface="Wingdings" panose="05000000000000000000" pitchFamily="2" charset="2"/>
              <a:buChar char="v"/>
            </a:pPr>
            <a:r>
              <a:rPr lang="bg-BG" b="1" dirty="0">
                <a:solidFill>
                  <a:prstClr val="black"/>
                </a:solidFill>
              </a:rPr>
              <a:t>İnşaat, çevre, işletme ve diğer tüm izin belgelerinin düzenlenmesi konusunda destek;</a:t>
            </a:r>
          </a:p>
          <a:p>
            <a:endParaRPr lang="bg-BG" b="1" dirty="0"/>
          </a:p>
          <a:p>
            <a:pPr marL="342900" indent="-342900">
              <a:buFont typeface="Wingdings" panose="05000000000000000000" pitchFamily="2" charset="2"/>
              <a:buChar char="v"/>
            </a:pPr>
            <a:r>
              <a:rPr lang="bg-BG" b="1" dirty="0"/>
              <a:t>Park içindeki </a:t>
            </a:r>
            <a:r>
              <a:rPr lang="bg-BG" dirty="0">
                <a:ea typeface="Libra Serif Modern Bold"/>
                <a:cs typeface="Times New Roman" panose="02020603050405020304" pitchFamily="18" charset="0"/>
                <a:sym typeface="Libra Serif Modern Bold"/>
              </a:rPr>
              <a:t>bağımsız </a:t>
            </a:r>
          </a:p>
          <a:p>
            <a:r>
              <a:rPr lang="bg-BG" dirty="0">
                <a:ea typeface="Libra Serif Modern Bold"/>
                <a:cs typeface="Times New Roman" panose="02020603050405020304" pitchFamily="18" charset="0"/>
                <a:sym typeface="Libra Serif Modern Bold"/>
              </a:rPr>
              <a:t>park içindeki düzenlenmiş gayrimenkuller üzerinde gerekli mülkiyet haklarının elde edilmesinde kolaylaştırılmış ve hızlı prosedürler</a:t>
            </a:r>
            <a:r>
              <a:rPr lang="bg-BG" dirty="0"/>
              <a:t>, şunları içerir:</a:t>
            </a:r>
          </a:p>
          <a:p>
            <a:pPr marL="685800" indent="34925">
              <a:buFont typeface="Wingdings" panose="05000000000000000000" pitchFamily="2" charset="2"/>
              <a:buChar char="§"/>
            </a:pPr>
            <a:r>
              <a:rPr lang="bg-BG" dirty="0">
                <a:ea typeface="Libra Serif Modern Bold"/>
                <a:cs typeface="Times New Roman" panose="02020603050405020304" pitchFamily="18" charset="0"/>
                <a:sym typeface="Libra Serif Modern Bold"/>
              </a:rPr>
              <a:t>satın alma yoluyla mülkiyet hakkının devri;</a:t>
            </a:r>
          </a:p>
          <a:p>
            <a:pPr marL="685800" indent="34925">
              <a:buFont typeface="Wingdings" panose="05000000000000000000" pitchFamily="2" charset="2"/>
              <a:buChar char="§"/>
            </a:pPr>
            <a:r>
              <a:rPr lang="bg-BG" dirty="0"/>
              <a:t>İnşaat hakkı, geçiş hakkı ve irtifak haklarının tesis edilmesi;</a:t>
            </a:r>
          </a:p>
          <a:p>
            <a:pPr marL="685800" indent="34925">
              <a:buFont typeface="Wingdings" panose="05000000000000000000" pitchFamily="2" charset="2"/>
              <a:buChar char="§"/>
            </a:pPr>
            <a:r>
              <a:rPr lang="bg-BG" dirty="0"/>
              <a:t>Kamu-özel sektör ortaklığı olanakları;</a:t>
            </a:r>
          </a:p>
          <a:p>
            <a:pPr marL="342900"/>
            <a:endParaRPr lang="bg-BG" dirty="0"/>
          </a:p>
          <a:p>
            <a:pPr marL="342900" lvl="0" indent="-342900">
              <a:buFont typeface="Wingdings" panose="05000000000000000000" pitchFamily="2" charset="2"/>
              <a:buChar char="v"/>
            </a:pPr>
            <a:r>
              <a:rPr lang="bg-BG" b="1" dirty="0">
                <a:solidFill>
                  <a:prstClr val="black"/>
                </a:solidFill>
              </a:rPr>
              <a:t>İdari hizmetler için kısaltılmış süreler</a:t>
            </a:r>
            <a:r>
              <a:rPr lang="bg-BG" dirty="0">
                <a:solidFill>
                  <a:prstClr val="black"/>
                </a:solidFill>
              </a:rPr>
              <a:t>, şunları içerir:</a:t>
            </a:r>
          </a:p>
          <a:p>
            <a:pPr marL="631825" lvl="0" indent="88900">
              <a:buFont typeface="Wingdings" panose="05000000000000000000" pitchFamily="2" charset="2"/>
              <a:buChar char="§"/>
            </a:pPr>
            <a:r>
              <a:rPr lang="bg-BG" dirty="0">
                <a:solidFill>
                  <a:prstClr val="black"/>
                </a:solidFill>
              </a:rPr>
              <a:t>Yatırımcı destek ekibinin kişisel ilgisi;</a:t>
            </a:r>
          </a:p>
          <a:p>
            <a:pPr marL="631825" lvl="0" indent="88900">
              <a:buFont typeface="Wingdings" panose="05000000000000000000" pitchFamily="2" charset="2"/>
              <a:buChar char="§"/>
            </a:pPr>
            <a:r>
              <a:rPr lang="bg-BG" dirty="0">
                <a:solidFill>
                  <a:prstClr val="black"/>
                </a:solidFill>
              </a:rPr>
              <a:t>Belgelerin hazırlanması ve sunulmasında yardım;</a:t>
            </a:r>
          </a:p>
          <a:p>
            <a:pPr marL="631825" lvl="0" indent="88900">
              <a:buFont typeface="Wingdings" panose="05000000000000000000" pitchFamily="2" charset="2"/>
              <a:buChar char="§"/>
            </a:pPr>
            <a:r>
              <a:rPr lang="bg-BG" dirty="0">
                <a:solidFill>
                  <a:prstClr val="black"/>
                </a:solidFill>
              </a:rPr>
              <a:t>Bürokratik prosedürlerde </a:t>
            </a:r>
            <a:r>
              <a:rPr lang="bg-BG" dirty="0" err="1">
                <a:solidFill>
                  <a:prstClr val="black"/>
                </a:solidFill>
              </a:rPr>
              <a:t>rehberlik</a:t>
            </a:r>
            <a:r>
              <a:rPr lang="bg-BG" dirty="0">
                <a:solidFill>
                  <a:prstClr val="black"/>
                </a:solidFill>
              </a:rPr>
              <a:t>.</a:t>
            </a:r>
          </a:p>
          <a:p>
            <a:pPr marL="360363"/>
            <a:endParaRPr lang="bg-BG" dirty="0"/>
          </a:p>
        </p:txBody>
      </p:sp>
      <p:pic>
        <p:nvPicPr>
          <p:cNvPr id="4" name="Картина 3">
            <a:extLst>
              <a:ext uri="{FF2B5EF4-FFF2-40B4-BE49-F238E27FC236}">
                <a16:creationId xmlns:a16="http://schemas.microsoft.com/office/drawing/2014/main" id="{50F84DED-CCE8-471F-8F0B-39D0D24CDD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44400" y="3771900"/>
            <a:ext cx="5448300" cy="3810000"/>
          </a:xfrm>
          <a:prstGeom prst="rect">
            <a:avLst/>
          </a:prstGeom>
        </p:spPr>
      </p:pic>
    </p:spTree>
    <p:extLst>
      <p:ext uri="{BB962C8B-B14F-4D97-AF65-F5344CB8AC3E}">
        <p14:creationId xmlns:p14="http://schemas.microsoft.com/office/powerpoint/2010/main" val="4071046404"/>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2933700"/>
            <a:ext cx="16342217" cy="5262979"/>
          </a:xfrm>
          <a:prstGeom prst="rect">
            <a:avLst/>
          </a:prstGeom>
          <a:noFill/>
          <a:effectLst>
            <a:outerShdw sx="1000" sy="1000" algn="ctr" rotWithShape="0">
              <a:srgbClr val="000000"/>
            </a:outerShdw>
          </a:effectLst>
        </p:spPr>
        <p:style>
          <a:lnRef idx="0">
            <a:schemeClr val="accent5"/>
          </a:lnRef>
          <a:fillRef idx="3">
            <a:schemeClr val="accent5"/>
          </a:fillRef>
          <a:effectRef idx="3">
            <a:schemeClr val="accent5"/>
          </a:effectRef>
          <a:fontRef idx="minor">
            <a:schemeClr val="lt1"/>
          </a:fontRef>
        </p:style>
        <p:txBody>
          <a:bodyPr wrap="square" lIns="0" tIns="0" rIns="0" bIns="0" rtlCol="0" anchor="t">
            <a:spAutoFit/>
          </a:bodyPr>
          <a:lstStyle/>
          <a:p>
            <a:pPr lvl="0"/>
            <a:endParaRPr lang="bg-BG" b="1" dirty="0">
              <a:solidFill>
                <a:prstClr val="black"/>
              </a:solidFill>
              <a:latin typeface="Arial" panose="020B0604020202020204" pitchFamily="34" charset="0"/>
              <a:cs typeface="Arial" panose="020B0604020202020204" pitchFamily="34" charset="0"/>
            </a:endParaRPr>
          </a:p>
          <a:p>
            <a:pPr marL="360363" lvl="0">
              <a:buFont typeface="Wingdings" panose="05000000000000000000" pitchFamily="2" charset="2"/>
              <a:buChar char="q"/>
              <a:tabLst>
                <a:tab pos="720725" algn="l"/>
              </a:tabLst>
            </a:pPr>
            <a:r>
              <a:rPr lang="bg-BG" b="1" dirty="0">
                <a:solidFill>
                  <a:prstClr val="black"/>
                </a:solidFill>
                <a:latin typeface="Arial" panose="020B0604020202020204" pitchFamily="34" charset="0"/>
                <a:cs typeface="Arial" panose="020B0604020202020204" pitchFamily="34" charset="0"/>
              </a:rPr>
              <a:t> STRATEJİK OLARAK TASARLANMIŞ ENDÜSTRİYEL TEKNOLOJİ PARKI – SVISHTOV</a:t>
            </a:r>
            <a:r>
              <a:rPr lang="bg-BG" dirty="0">
                <a:solidFill>
                  <a:prstClr val="black"/>
                </a:solidFill>
                <a:latin typeface="Arial" panose="020B0604020202020204" pitchFamily="34" charset="0"/>
                <a:cs typeface="Arial" panose="020B0604020202020204" pitchFamily="34" charset="0"/>
              </a:rPr>
              <a:t>, mükemmel ulaşım imkanlarına, gelişmiş ulaşım bağlantılarına ve sürdürülebilir endüstriyel genişleme potansiyeline sahip bir bölgede yer almaktadır;</a:t>
            </a:r>
          </a:p>
          <a:p>
            <a:pPr marL="360363" lvl="0">
              <a:tabLst>
                <a:tab pos="720725" algn="l"/>
              </a:tabLst>
            </a:pPr>
            <a:endParaRPr lang="bg-BG" dirty="0">
              <a:solidFill>
                <a:prstClr val="black"/>
              </a:solidFill>
              <a:latin typeface="Arial" panose="020B0604020202020204" pitchFamily="34" charset="0"/>
              <a:cs typeface="Arial" panose="020B0604020202020204" pitchFamily="34" charset="0"/>
            </a:endParaRPr>
          </a:p>
          <a:p>
            <a:pPr marL="360363" lvl="0">
              <a:buFont typeface="Wingdings" panose="05000000000000000000" pitchFamily="2" charset="2"/>
              <a:buChar char="q"/>
              <a:tabLst>
                <a:tab pos="720725" algn="l"/>
              </a:tabLst>
            </a:pPr>
            <a:r>
              <a:rPr lang="bg-BG" b="1" dirty="0">
                <a:solidFill>
                  <a:prstClr val="black"/>
                </a:solidFill>
                <a:latin typeface="Arial" panose="020B0604020202020204" pitchFamily="34" charset="0"/>
                <a:cs typeface="Arial" panose="020B0604020202020204" pitchFamily="34" charset="0"/>
              </a:rPr>
              <a:t> HAZIR VE MODERN TEKNİK ALTYAPI</a:t>
            </a:r>
            <a:r>
              <a:rPr lang="bg-BG" dirty="0">
                <a:solidFill>
                  <a:prstClr val="black"/>
                </a:solidFill>
                <a:latin typeface="Arial" panose="020B0604020202020204" pitchFamily="34" charset="0"/>
                <a:cs typeface="Arial" panose="020B0604020202020204" pitchFamily="34" charset="0"/>
              </a:rPr>
              <a:t>, şunları içerir:</a:t>
            </a:r>
          </a:p>
          <a:p>
            <a:pPr marL="720725" lvl="0">
              <a:buFont typeface="Wingdings" panose="05000000000000000000" pitchFamily="2" charset="2"/>
              <a:buChar char="§"/>
              <a:tabLst>
                <a:tab pos="720725" algn="l"/>
              </a:tabLst>
            </a:pPr>
            <a:r>
              <a:rPr lang="bg-BG" dirty="0">
                <a:solidFill>
                  <a:prstClr val="black"/>
                </a:solidFill>
                <a:latin typeface="Arial" panose="020B0604020202020204" pitchFamily="34" charset="0"/>
                <a:cs typeface="Arial" panose="020B0604020202020204" pitchFamily="34" charset="0"/>
              </a:rPr>
              <a:t> Elektrik, </a:t>
            </a:r>
            <a:r>
              <a:rPr lang="bg-BG" dirty="0" err="1">
                <a:solidFill>
                  <a:prstClr val="black"/>
                </a:solidFill>
                <a:latin typeface="Arial" panose="020B0604020202020204" pitchFamily="34" charset="0"/>
                <a:cs typeface="Arial" panose="020B0604020202020204" pitchFamily="34" charset="0"/>
              </a:rPr>
              <a:t>su</a:t>
            </a:r>
            <a:r>
              <a:rPr lang="bg-BG" dirty="0">
                <a:solidFill>
                  <a:prstClr val="black"/>
                </a:solidFill>
                <a:latin typeface="Arial" panose="020B0604020202020204" pitchFamily="34" charset="0"/>
                <a:cs typeface="Arial" panose="020B0604020202020204" pitchFamily="34" charset="0"/>
              </a:rPr>
              <a:t>, kanalizasyon ve gaz şebekesi;</a:t>
            </a:r>
          </a:p>
          <a:p>
            <a:pPr marL="720725" lvl="0">
              <a:buFont typeface="Wingdings" panose="05000000000000000000" pitchFamily="2" charset="2"/>
              <a:buChar char="§"/>
              <a:tabLst>
                <a:tab pos="720725" algn="l"/>
              </a:tabLst>
            </a:pPr>
            <a:r>
              <a:rPr lang="bg-BG" dirty="0">
                <a:solidFill>
                  <a:prstClr val="black"/>
                </a:solidFill>
                <a:latin typeface="Arial" panose="020B0604020202020204" pitchFamily="34" charset="0"/>
                <a:cs typeface="Arial" panose="020B0604020202020204" pitchFamily="34" charset="0"/>
              </a:rPr>
              <a:t> İnşa edilmiş iç yol arterleri ve lojistik bağlantılar;</a:t>
            </a:r>
          </a:p>
          <a:p>
            <a:pPr marL="720725" lvl="0">
              <a:buFont typeface="Wingdings" panose="05000000000000000000" pitchFamily="2" charset="2"/>
              <a:buChar char="§"/>
              <a:tabLst>
                <a:tab pos="720725" algn="l"/>
              </a:tabLst>
            </a:pPr>
            <a:r>
              <a:rPr lang="bg-BG" dirty="0">
                <a:solidFill>
                  <a:prstClr val="black"/>
                </a:solidFill>
                <a:latin typeface="Arial" panose="020B0604020202020204" pitchFamily="34" charset="0"/>
                <a:cs typeface="Arial" panose="020B0604020202020204" pitchFamily="34" charset="0"/>
              </a:rPr>
              <a:t> Fiber optik internet ve telekomünikasyon;</a:t>
            </a:r>
          </a:p>
          <a:p>
            <a:pPr marL="360363" lvl="1" algn="just">
              <a:tabLst>
                <a:tab pos="720725" algn="l"/>
              </a:tabLst>
            </a:pPr>
            <a:endParaRPr lang="bg-BG" dirty="0">
              <a:solidFill>
                <a:prstClr val="black"/>
              </a:solidFill>
              <a:latin typeface="Arial" panose="020B0604020202020204" pitchFamily="34" charset="0"/>
              <a:cs typeface="Arial" panose="020B0604020202020204" pitchFamily="34" charset="0"/>
              <a:sym typeface="Libra Serif Modern Bold"/>
            </a:endParaRPr>
          </a:p>
          <a:p>
            <a:pPr marL="360363" lvl="1" algn="just">
              <a:buFont typeface="Wingdings" panose="05000000000000000000" pitchFamily="2" charset="2"/>
              <a:buChar char="q"/>
              <a:tabLst>
                <a:tab pos="720725" algn="l"/>
              </a:tabLst>
            </a:pPr>
            <a:r>
              <a:rPr lang="bg-BG" b="1" dirty="0">
                <a:solidFill>
                  <a:schemeClr val="tx1"/>
                </a:solidFill>
                <a:latin typeface="Arial" panose="020B0604020202020204" pitchFamily="34" charset="0"/>
                <a:ea typeface="Libra Serif Modern Bold"/>
                <a:cs typeface="Arial" panose="020B0604020202020204" pitchFamily="34" charset="0"/>
                <a:sym typeface="Libra Serif Modern Bold"/>
              </a:rPr>
              <a:t> PARK ALANINDA SAĞLANAN MİNERAL SU</a:t>
            </a:r>
            <a:r>
              <a:rPr lang="bg-BG" dirty="0">
                <a:solidFill>
                  <a:schemeClr val="tx1"/>
                </a:solidFill>
                <a:latin typeface="Arial" panose="020B0604020202020204" pitchFamily="34" charset="0"/>
                <a:ea typeface="Libra Serif Modern Bold"/>
                <a:cs typeface="Arial" panose="020B0604020202020204" pitchFamily="34" charset="0"/>
                <a:sym typeface="Libra Serif Modern Bold"/>
              </a:rPr>
              <a:t>, potansiyel yatırımcılara ısıtma, ısı enerjisi kaynağı veya diğer faaliyetler için doğal kaynağı kullanma konusunda daha fazla imkan sunar; </a:t>
            </a:r>
          </a:p>
          <a:p>
            <a:pPr marL="360363" lvl="1" algn="just">
              <a:tabLst>
                <a:tab pos="720725" algn="l"/>
              </a:tabLst>
            </a:pPr>
            <a:endParaRPr lang="bg-BG" dirty="0">
              <a:latin typeface="Arial" panose="020B0604020202020204" pitchFamily="34" charset="0"/>
              <a:ea typeface="Libra Serif Modern Bold"/>
              <a:cs typeface="Arial" panose="020B0604020202020204" pitchFamily="34" charset="0"/>
              <a:sym typeface="Libra Serif Modern Bold"/>
            </a:endParaRPr>
          </a:p>
          <a:p>
            <a:pPr marL="360363" lvl="0">
              <a:buFont typeface="Wingdings" panose="05000000000000000000" pitchFamily="2" charset="2"/>
              <a:buChar char="q"/>
              <a:tabLst>
                <a:tab pos="720725" algn="l"/>
              </a:tabLst>
            </a:pPr>
            <a:r>
              <a:rPr lang="bg-BG" b="1" dirty="0">
                <a:solidFill>
                  <a:prstClr val="black"/>
                </a:solidFill>
                <a:latin typeface="Arial" panose="020B0604020202020204" pitchFamily="34" charset="0"/>
                <a:cs typeface="Arial" panose="020B0604020202020204" pitchFamily="34" charset="0"/>
              </a:rPr>
              <a:t> </a:t>
            </a:r>
            <a:r>
              <a:rPr lang="bg-BG" dirty="0">
                <a:solidFill>
                  <a:prstClr val="black"/>
                </a:solidFill>
                <a:latin typeface="Arial" panose="020B0604020202020204" pitchFamily="34" charset="0"/>
                <a:cs typeface="Arial" panose="020B0604020202020204" pitchFamily="34" charset="0"/>
              </a:rPr>
              <a:t>HEMEN İNŞAATA HAZIR, </a:t>
            </a:r>
            <a:r>
              <a:rPr lang="bg-BG" b="1" dirty="0">
                <a:solidFill>
                  <a:prstClr val="black"/>
                </a:solidFill>
                <a:latin typeface="Arial" panose="020B0604020202020204" pitchFamily="34" charset="0"/>
                <a:cs typeface="Arial" panose="020B0604020202020204" pitchFamily="34" charset="0"/>
              </a:rPr>
              <a:t>BAĞIMSIZ VE İZİNLERİ ALINMIŞ ARSALAR</a:t>
            </a:r>
            <a:r>
              <a:rPr lang="bg-BG" dirty="0">
                <a:solidFill>
                  <a:prstClr val="black"/>
                </a:solidFill>
                <a:latin typeface="Arial" panose="020B0604020202020204" pitchFamily="34" charset="0"/>
                <a:cs typeface="Arial" panose="020B0604020202020204" pitchFamily="34" charset="0"/>
              </a:rPr>
              <a:t>, aşağıdakileri mümkün kılar:</a:t>
            </a:r>
          </a:p>
          <a:p>
            <a:pPr marL="720725" lvl="0">
              <a:buFont typeface="Wingdings" panose="05000000000000000000" pitchFamily="2" charset="2"/>
              <a:buChar char="§"/>
              <a:tabLst>
                <a:tab pos="720725" algn="l"/>
              </a:tabLst>
            </a:pPr>
            <a:r>
              <a:rPr lang="bg-BG" dirty="0">
                <a:solidFill>
                  <a:prstClr val="black"/>
                </a:solidFill>
                <a:latin typeface="Arial" panose="020B0604020202020204" pitchFamily="34" charset="0"/>
                <a:cs typeface="Arial" panose="020B0604020202020204" pitchFamily="34" charset="0"/>
              </a:rPr>
              <a:t> Çeşitli iş projeleri – üretim, lojistik, inovasyon;</a:t>
            </a:r>
          </a:p>
          <a:p>
            <a:pPr marL="720725" lvl="0">
              <a:buFont typeface="Wingdings" panose="05000000000000000000" pitchFamily="2" charset="2"/>
              <a:buChar char="§"/>
              <a:tabLst>
                <a:tab pos="720725" algn="l"/>
              </a:tabLst>
            </a:pPr>
            <a:r>
              <a:rPr lang="bg-BG" dirty="0">
                <a:solidFill>
                  <a:prstClr val="black"/>
                </a:solidFill>
                <a:latin typeface="Arial" panose="020B0604020202020204" pitchFamily="34" charset="0"/>
                <a:cs typeface="Arial" panose="020B0604020202020204" pitchFamily="34" charset="0"/>
              </a:rPr>
              <a:t> Yatırımcının bireysel ihtiyaçlarına göre esnek planlama;</a:t>
            </a:r>
          </a:p>
          <a:p>
            <a:pPr marL="360363" lvl="0">
              <a:tabLst>
                <a:tab pos="720725" algn="l"/>
              </a:tabLst>
            </a:pPr>
            <a:endParaRPr lang="bg-BG" b="1" dirty="0">
              <a:solidFill>
                <a:prstClr val="black"/>
              </a:solidFill>
              <a:latin typeface="Arial" panose="020B0604020202020204" pitchFamily="34" charset="0"/>
              <a:cs typeface="Arial" panose="020B0604020202020204" pitchFamily="34" charset="0"/>
            </a:endParaRPr>
          </a:p>
          <a:p>
            <a:pPr marL="360363" lvl="0">
              <a:buFont typeface="Wingdings" panose="05000000000000000000" pitchFamily="2" charset="2"/>
              <a:buChar char="q"/>
              <a:tabLst>
                <a:tab pos="720725" algn="l"/>
              </a:tabLst>
            </a:pPr>
            <a:r>
              <a:rPr lang="bg-BG" b="1" dirty="0">
                <a:solidFill>
                  <a:prstClr val="black"/>
                </a:solidFill>
                <a:latin typeface="Arial" panose="020B0604020202020204" pitchFamily="34" charset="0"/>
                <a:cs typeface="Arial" panose="020B0604020202020204" pitchFamily="34" charset="0"/>
              </a:rPr>
              <a:t> SEKTÖR ÇEŞİTLİLİĞİ İMKANI, şunlar sayesinde:</a:t>
            </a:r>
          </a:p>
          <a:p>
            <a:pPr marL="720725" lvl="0">
              <a:buFont typeface="Wingdings" panose="05000000000000000000" pitchFamily="2" charset="2"/>
              <a:buChar char="§"/>
              <a:tabLst>
                <a:tab pos="720725" algn="l"/>
              </a:tabLst>
            </a:pPr>
            <a:r>
              <a:rPr lang="bg-BG" dirty="0">
                <a:solidFill>
                  <a:prstClr val="black"/>
                </a:solidFill>
                <a:latin typeface="Arial" panose="020B0604020202020204" pitchFamily="34" charset="0"/>
                <a:cs typeface="Arial" panose="020B0604020202020204" pitchFamily="34" charset="0"/>
              </a:rPr>
              <a:t> Parkın geniş alanı ve stratejik planlaması</a:t>
            </a:r>
          </a:p>
          <a:p>
            <a:pPr marL="720725" lvl="0">
              <a:buFont typeface="Wingdings" panose="05000000000000000000" pitchFamily="2" charset="2"/>
              <a:buChar char="§"/>
              <a:tabLst>
                <a:tab pos="720725" algn="l"/>
              </a:tabLst>
            </a:pPr>
            <a:r>
              <a:rPr lang="bg-BG" dirty="0">
                <a:solidFill>
                  <a:prstClr val="black"/>
                </a:solidFill>
                <a:latin typeface="Arial" panose="020B0604020202020204" pitchFamily="34" charset="0"/>
                <a:cs typeface="Arial" panose="020B0604020202020204" pitchFamily="34" charset="0"/>
              </a:rPr>
              <a:t> Farklı endüstriler arasında </a:t>
            </a:r>
            <a:r>
              <a:rPr lang="bg-BG" dirty="0" err="1">
                <a:solidFill>
                  <a:prstClr val="black"/>
                </a:solidFill>
                <a:latin typeface="Arial" panose="020B0604020202020204" pitchFamily="34" charset="0"/>
                <a:cs typeface="Arial" panose="020B0604020202020204" pitchFamily="34" charset="0"/>
              </a:rPr>
              <a:t>sinerji</a:t>
            </a:r>
            <a:r>
              <a:rPr lang="bg-BG" dirty="0">
                <a:solidFill>
                  <a:prstClr val="black"/>
                </a:solidFill>
                <a:latin typeface="Arial" panose="020B0604020202020204" pitchFamily="34" charset="0"/>
                <a:cs typeface="Arial" panose="020B0604020202020204" pitchFamily="34" charset="0"/>
              </a:rPr>
              <a:t>yaratılması – hafif ve ağır imalat, yeşil teknolojiler, BT vb.</a:t>
            </a:r>
          </a:p>
        </p:txBody>
      </p:sp>
      <p:sp>
        <p:nvSpPr>
          <p:cNvPr id="8" name="TextBox 5">
            <a:extLst>
              <a:ext uri="{FF2B5EF4-FFF2-40B4-BE49-F238E27FC236}">
                <a16:creationId xmlns:a16="http://schemas.microsoft.com/office/drawing/2014/main" id="{6DCE7DB5-C151-402E-8094-AF8DD96EC88D}"/>
              </a:ext>
            </a:extLst>
          </p:cNvPr>
          <p:cNvSpPr txBox="1"/>
          <p:nvPr/>
        </p:nvSpPr>
        <p:spPr>
          <a:xfrm>
            <a:off x="2819400" y="1928706"/>
            <a:ext cx="11430000" cy="781624"/>
          </a:xfrm>
          <a:prstGeom prst="rect">
            <a:avLst/>
          </a:prstGeom>
        </p:spPr>
        <p:txBody>
          <a:bodyPr wrap="square" lIns="0" tIns="0" rIns="0" bIns="0" rtlCol="0" anchor="t">
            <a:spAutoFit/>
          </a:bodyPr>
          <a:lstStyle/>
          <a:p>
            <a:pPr algn="ctr">
              <a:lnSpc>
                <a:spcPts val="7000"/>
              </a:lnSpc>
            </a:pPr>
            <a:r>
              <a:rPr lang="bg-BG" sz="3200" b="1" dirty="0">
                <a:latin typeface="HeliosCond" panose="04000500000000000000" pitchFamily="82" charset="0"/>
                <a:ea typeface="Libra Serif Modern Bold"/>
                <a:cs typeface="Times New Roman" panose="02020603050405020304" pitchFamily="18" charset="0"/>
                <a:sym typeface="Libra Serif Modern Bold"/>
              </a:rPr>
              <a:t>YATIRIMCILARIMIZA SUNUYORUZ</a:t>
            </a:r>
            <a:endParaRPr lang="en-US" sz="3200" b="1" dirty="0">
              <a:latin typeface="HeliosCond" panose="04000500000000000000" pitchFamily="82" charset="0"/>
              <a:ea typeface="Libra Serif Modern Bold"/>
              <a:cs typeface="Times New Roman" panose="02020603050405020304" pitchFamily="18" charset="0"/>
              <a:sym typeface="Libra Serif Modern Bold"/>
            </a:endParaRPr>
          </a:p>
        </p:txBody>
      </p:sp>
    </p:spTree>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5">
            <a:extLst>
              <a:ext uri="{FF2B5EF4-FFF2-40B4-BE49-F238E27FC236}">
                <a16:creationId xmlns:a16="http://schemas.microsoft.com/office/drawing/2014/main" id="{6DCE7DB5-C151-402E-8094-AF8DD96EC88D}"/>
              </a:ext>
            </a:extLst>
          </p:cNvPr>
          <p:cNvSpPr txBox="1"/>
          <p:nvPr/>
        </p:nvSpPr>
        <p:spPr>
          <a:xfrm>
            <a:off x="2293749" y="1898702"/>
            <a:ext cx="13700502" cy="781624"/>
          </a:xfrm>
          <a:prstGeom prst="rect">
            <a:avLst/>
          </a:prstGeom>
        </p:spPr>
        <p:txBody>
          <a:bodyPr wrap="square" lIns="0" tIns="0" rIns="0" bIns="0" rtlCol="0" anchor="t">
            <a:spAutoFit/>
          </a:bodyPr>
          <a:lstStyle/>
          <a:p>
            <a:pPr algn="ctr">
              <a:lnSpc>
                <a:spcPts val="7000"/>
              </a:lnSpc>
            </a:pPr>
            <a:r>
              <a:rPr lang="bg-BG" sz="3200" b="1" dirty="0">
                <a:latin typeface="HeliosCond" panose="04000500000000000000" pitchFamily="82" charset="0"/>
                <a:ea typeface="Libra Serif Modern Bold"/>
                <a:cs typeface="Times New Roman" panose="02020603050405020304" pitchFamily="18" charset="0"/>
                <a:sym typeface="Libra Serif Modern Bold"/>
              </a:rPr>
              <a:t>YATIRIMCILARIMIZA SUNUYORUZ</a:t>
            </a:r>
            <a:endParaRPr lang="en-US" sz="3200" b="1" dirty="0">
              <a:latin typeface="HeliosCond" panose="04000500000000000000" pitchFamily="82" charset="0"/>
              <a:ea typeface="Libra Serif Modern Bold"/>
              <a:cs typeface="Times New Roman" panose="02020603050405020304" pitchFamily="18" charset="0"/>
              <a:sym typeface="Libra Serif Modern Bold"/>
            </a:endParaRPr>
          </a:p>
        </p:txBody>
      </p:sp>
      <p:sp>
        <p:nvSpPr>
          <p:cNvPr id="3" name="Правоъгълник 2">
            <a:extLst>
              <a:ext uri="{FF2B5EF4-FFF2-40B4-BE49-F238E27FC236}">
                <a16:creationId xmlns:a16="http://schemas.microsoft.com/office/drawing/2014/main" id="{02C5B6A9-355B-4A28-A412-0CCD76112EA1}"/>
              </a:ext>
            </a:extLst>
          </p:cNvPr>
          <p:cNvSpPr/>
          <p:nvPr/>
        </p:nvSpPr>
        <p:spPr>
          <a:xfrm>
            <a:off x="4343400" y="2868039"/>
            <a:ext cx="13700502" cy="6986528"/>
          </a:xfrm>
          <a:prstGeom prst="rect">
            <a:avLst/>
          </a:prstGeom>
        </p:spPr>
        <p:txBody>
          <a:bodyPr wrap="square">
            <a:spAutoFit/>
          </a:bodyPr>
          <a:lstStyle/>
          <a:p>
            <a:pPr marL="631825" lvl="1" indent="-271463" algn="just">
              <a:buFont typeface="Wingdings" panose="05000000000000000000" pitchFamily="2" charset="2"/>
              <a:buChar char="q"/>
            </a:pPr>
            <a:r>
              <a:rPr lang="bg-BG" sz="1600" b="1" dirty="0">
                <a:solidFill>
                  <a:prstClr val="black"/>
                </a:solidFill>
              </a:rPr>
              <a:t>HİZMET VE LOJİSTİK İÇİN ORTAK ALANLAR OLUŞTURMA İMKANI</a:t>
            </a:r>
            <a:r>
              <a:rPr lang="bg-BG" sz="1600" dirty="0">
                <a:solidFill>
                  <a:prstClr val="black"/>
                </a:solidFill>
              </a:rPr>
              <a:t>:</a:t>
            </a:r>
          </a:p>
          <a:p>
            <a:pPr marL="631825" lvl="0" indent="-271463">
              <a:buFont typeface="Wingdings" panose="05000000000000000000" pitchFamily="2" charset="2"/>
              <a:buChar char="§"/>
            </a:pPr>
            <a:r>
              <a:rPr lang="bg-BG" sz="1600" dirty="0">
                <a:solidFill>
                  <a:prstClr val="black"/>
                </a:solidFill>
              </a:rPr>
              <a:t>Ortak depo alanları;</a:t>
            </a:r>
          </a:p>
          <a:p>
            <a:pPr marL="631825" lvl="0" indent="-271463">
              <a:buFont typeface="Wingdings" panose="05000000000000000000" pitchFamily="2" charset="2"/>
              <a:buChar char="§"/>
            </a:pPr>
            <a:r>
              <a:rPr lang="bg-BG" sz="1600" dirty="0">
                <a:solidFill>
                  <a:prstClr val="black"/>
                </a:solidFill>
              </a:rPr>
              <a:t>İş inkübatörleri;</a:t>
            </a:r>
          </a:p>
          <a:p>
            <a:pPr marL="631825" lvl="0" indent="-271463">
              <a:buFont typeface="Wingdings" panose="05000000000000000000" pitchFamily="2" charset="2"/>
              <a:buChar char="§"/>
            </a:pPr>
            <a:r>
              <a:rPr lang="bg-BG" sz="1600" dirty="0">
                <a:solidFill>
                  <a:prstClr val="black"/>
                </a:solidFill>
              </a:rPr>
              <a:t>Konferans salonları ve ortak çalışma ofis alanları;</a:t>
            </a:r>
          </a:p>
          <a:p>
            <a:pPr marL="631825" lvl="1" indent="-271463" algn="just"/>
            <a:endParaRPr lang="bg-BG" sz="1600" dirty="0">
              <a:ea typeface="Libra Serif Modern Bold"/>
              <a:cs typeface="Times New Roman" panose="02020603050405020304" pitchFamily="18" charset="0"/>
              <a:sym typeface="Libra Serif Modern Bold"/>
            </a:endParaRPr>
          </a:p>
          <a:p>
            <a:pPr marL="631825" lvl="1" indent="-271463" algn="just">
              <a:buFont typeface="Wingdings" panose="05000000000000000000" pitchFamily="2" charset="2"/>
              <a:buChar char="q"/>
            </a:pPr>
            <a:r>
              <a:rPr lang="bg-BG" sz="1600" b="1" dirty="0">
                <a:ea typeface="Libra Serif Modern Bold"/>
                <a:cs typeface="Times New Roman" panose="02020603050405020304" pitchFamily="18" charset="0"/>
                <a:sym typeface="Libra Serif Modern Bold"/>
              </a:rPr>
              <a:t>SÜRDÜRÜLEBİLİR KALKINMA VE ÇEVRECİ ÇÖZÜMLER</a:t>
            </a:r>
            <a:r>
              <a:rPr lang="bg-BG" sz="1600" dirty="0">
                <a:ea typeface="Libra Serif Modern Bold"/>
                <a:cs typeface="Times New Roman" panose="02020603050405020304" pitchFamily="18" charset="0"/>
                <a:sym typeface="Libra Serif Modern Bold"/>
              </a:rPr>
              <a:t>, bunların arasında:</a:t>
            </a:r>
          </a:p>
          <a:p>
            <a:pPr marL="631825" lvl="1" indent="-271463" algn="just">
              <a:buFont typeface="Wingdings" panose="05000000000000000000" pitchFamily="2" charset="2"/>
              <a:buChar char="§"/>
            </a:pPr>
            <a:r>
              <a:rPr lang="bg-BG" sz="1600" dirty="0">
                <a:ea typeface="Libra Serif Modern Bold"/>
                <a:cs typeface="Times New Roman" panose="02020603050405020304" pitchFamily="18" charset="0"/>
                <a:sym typeface="Libra Serif Modern Bold"/>
              </a:rPr>
              <a:t>Yeşil üretim tesisleri inşa etme seçenekleri;</a:t>
            </a:r>
          </a:p>
          <a:p>
            <a:pPr marL="631825" lvl="1" indent="-271463" algn="just">
              <a:buFont typeface="Wingdings" panose="05000000000000000000" pitchFamily="2" charset="2"/>
              <a:buChar char="§"/>
            </a:pPr>
            <a:r>
              <a:rPr lang="bg-BG" sz="1600" dirty="0">
                <a:ea typeface="Libra Serif Modern Bold"/>
                <a:cs typeface="Times New Roman" panose="02020603050405020304" pitchFamily="18" charset="0"/>
                <a:sym typeface="Libra Serif Modern Bold"/>
              </a:rPr>
              <a:t>Yenilenebilir enerji kaynaklarının uygulanmasında destek;</a:t>
            </a:r>
          </a:p>
          <a:p>
            <a:pPr marL="631825" lvl="1" indent="-271463" algn="just">
              <a:buFont typeface="Wingdings" panose="05000000000000000000" pitchFamily="2" charset="2"/>
              <a:buChar char="§"/>
            </a:pPr>
            <a:r>
              <a:rPr lang="bg-BG" sz="1600" dirty="0">
                <a:ea typeface="Libra Serif Modern Bold"/>
                <a:cs typeface="Times New Roman" panose="02020603050405020304" pitchFamily="18" charset="0"/>
                <a:sym typeface="Libra Serif Modern Bold"/>
              </a:rPr>
              <a:t>Çevreci atık yönetimi.</a:t>
            </a:r>
            <a:r>
              <a:rPr lang="bg-BG" sz="1600" b="1" dirty="0">
                <a:ea typeface="Libra Serif Modern Bold"/>
                <a:cs typeface="Times New Roman" panose="02020603050405020304" pitchFamily="18" charset="0"/>
                <a:sym typeface="Libra Serif Modern Bold"/>
              </a:rPr>
              <a:t> </a:t>
            </a:r>
          </a:p>
          <a:p>
            <a:pPr marL="631825" lvl="1" indent="-271463" algn="just"/>
            <a:endParaRPr lang="bg-BG" sz="1600" b="1" dirty="0">
              <a:ea typeface="Libra Serif Modern Bold"/>
              <a:cs typeface="Times New Roman" panose="02020603050405020304" pitchFamily="18" charset="0"/>
              <a:sym typeface="Libra Serif Modern Bold"/>
            </a:endParaRPr>
          </a:p>
          <a:p>
            <a:pPr marL="631825" lvl="1" indent="-271463" algn="just">
              <a:buFont typeface="Wingdings" panose="05000000000000000000" pitchFamily="2" charset="2"/>
              <a:buChar char="q"/>
            </a:pPr>
            <a:r>
              <a:rPr lang="bg-BG" sz="1600" b="1" dirty="0">
                <a:ea typeface="Libra Serif Modern Bold"/>
                <a:cs typeface="Times New Roman" panose="02020603050405020304" pitchFamily="18" charset="0"/>
                <a:sym typeface="Libra Serif Modern Bold"/>
              </a:rPr>
              <a:t>ÜÇ TÜR ULAŞIM</a:t>
            </a:r>
            <a:r>
              <a:rPr lang="bg-BG" sz="1600" dirty="0">
                <a:ea typeface="Libra Serif Modern Bold"/>
                <a:cs typeface="Times New Roman" panose="02020603050405020304" pitchFamily="18" charset="0"/>
                <a:sym typeface="Libra Serif Modern Bold"/>
              </a:rPr>
              <a:t>: karayolu, demiryolu ve nehir </a:t>
            </a:r>
          </a:p>
          <a:p>
            <a:pPr marL="360362" lvl="1" algn="just"/>
            <a:r>
              <a:rPr lang="bg-BG" sz="1600" dirty="0">
                <a:ea typeface="Libra Serif Modern Bold"/>
                <a:cs typeface="Times New Roman" panose="02020603050405020304" pitchFamily="18" charset="0"/>
                <a:sym typeface="Libra Serif Modern Bold"/>
              </a:rPr>
              <a:t>(liman ve "Svishtov – </a:t>
            </a:r>
            <a:r>
              <a:rPr lang="bg-BG" sz="1600" dirty="0" err="1">
                <a:ea typeface="Libra Serif Modern Bold"/>
                <a:cs typeface="Times New Roman" panose="02020603050405020304" pitchFamily="18" charset="0"/>
                <a:sym typeface="Libra Serif Modern Bold"/>
              </a:rPr>
              <a:t>Zimnich</a:t>
            </a:r>
            <a:r>
              <a:rPr lang="bg-BG" sz="1600" dirty="0">
                <a:ea typeface="Libra Serif Modern Bold"/>
                <a:cs typeface="Times New Roman" panose="02020603050405020304" pitchFamily="18" charset="0"/>
                <a:sym typeface="Libra Serif Modern Bold"/>
              </a:rPr>
              <a:t>" feribotu);</a:t>
            </a:r>
          </a:p>
          <a:p>
            <a:pPr marL="631825" lvl="1" indent="-271463" algn="just"/>
            <a:endParaRPr lang="bg-BG" sz="1600" dirty="0">
              <a:ea typeface="Libra Serif Modern Bold"/>
              <a:cs typeface="Times New Roman" panose="02020603050405020304" pitchFamily="18" charset="0"/>
              <a:sym typeface="Libra Serif Modern Bold"/>
            </a:endParaRPr>
          </a:p>
          <a:p>
            <a:pPr marL="631825" lvl="1" indent="-271463" algn="just">
              <a:buFont typeface="Wingdings" panose="05000000000000000000" pitchFamily="2" charset="2"/>
              <a:buChar char="q"/>
            </a:pPr>
            <a:r>
              <a:rPr lang="bg-BG" sz="1600" b="1" dirty="0">
                <a:ea typeface="Libra Serif Modern Bold"/>
                <a:cs typeface="Times New Roman" panose="02020603050405020304" pitchFamily="18" charset="0"/>
                <a:sym typeface="Libra Serif Modern Bold"/>
              </a:rPr>
              <a:t>NİTELİKLİ İŞGÜCÜ BULMA KONUSUNDA TAM DESTEK, aşağıdakiler yoluyla</a:t>
            </a:r>
            <a:r>
              <a:rPr lang="bg-BG" sz="1600" dirty="0">
                <a:ea typeface="Libra Serif Modern Bold"/>
                <a:cs typeface="Times New Roman" panose="02020603050405020304" pitchFamily="18" charset="0"/>
                <a:sym typeface="Libra Serif Modern Bold"/>
              </a:rPr>
              <a:t>:</a:t>
            </a:r>
          </a:p>
          <a:p>
            <a:pPr marL="631825" lvl="1" indent="-271463" algn="just">
              <a:buFont typeface="Wingdings" panose="05000000000000000000" pitchFamily="2" charset="2"/>
              <a:buChar char="§"/>
            </a:pPr>
            <a:r>
              <a:rPr lang="bg-BG" sz="1600" dirty="0">
                <a:ea typeface="Libra Serif Modern Bold"/>
                <a:cs typeface="Times New Roman" panose="02020603050405020304" pitchFamily="18" charset="0"/>
                <a:sym typeface="Libra Serif Modern Bold"/>
              </a:rPr>
              <a:t>Yerel eğitim kurumları ve mesleki eğitim merkezleriyle ortaklık;</a:t>
            </a:r>
          </a:p>
          <a:p>
            <a:pPr marL="631825" lvl="1" indent="-271463" algn="just">
              <a:buFont typeface="Wingdings" panose="05000000000000000000" pitchFamily="2" charset="2"/>
              <a:buChar char="§"/>
            </a:pPr>
            <a:r>
              <a:rPr lang="bg-BG" sz="1600" dirty="0">
                <a:ea typeface="Libra Serif Modern Bold"/>
                <a:cs typeface="Times New Roman" panose="02020603050405020304" pitchFamily="18" charset="0"/>
                <a:sym typeface="Libra Serif Modern Bold"/>
              </a:rPr>
              <a:t>Staj ve yeniden vasıflandırma programlarının düzenlenmesi;</a:t>
            </a:r>
          </a:p>
          <a:p>
            <a:pPr marL="631825" lvl="1" indent="-271463" algn="just">
              <a:buFont typeface="Wingdings" panose="05000000000000000000" pitchFamily="2" charset="2"/>
              <a:buChar char="§"/>
            </a:pPr>
            <a:r>
              <a:rPr lang="bg-BG" sz="1600" dirty="0">
                <a:ea typeface="Libra Serif Modern Bold"/>
                <a:cs typeface="Times New Roman" panose="02020603050405020304" pitchFamily="18" charset="0"/>
                <a:sym typeface="Libra Serif Modern Bold"/>
              </a:rPr>
              <a:t>Şirket içi eğitim merkezleri kurma imkanı;</a:t>
            </a:r>
            <a:endParaRPr lang="en-US" sz="1600" dirty="0">
              <a:ea typeface="Libra Serif Modern Bold"/>
              <a:cs typeface="Times New Roman" panose="02020603050405020304" pitchFamily="18" charset="0"/>
              <a:sym typeface="Libra Serif Modern Bold"/>
            </a:endParaRPr>
          </a:p>
          <a:p>
            <a:pPr marL="360362" lvl="1" algn="just"/>
            <a:endParaRPr lang="en-US" sz="1600" b="1" dirty="0">
              <a:ea typeface="Libra Serif Modern Bold"/>
              <a:cs typeface="Times New Roman" panose="02020603050405020304" pitchFamily="18" charset="0"/>
              <a:sym typeface="Libra Serif Modern Bold"/>
            </a:endParaRPr>
          </a:p>
          <a:p>
            <a:pPr marL="646112" lvl="1" indent="-285750" algn="just">
              <a:buFont typeface="Wingdings" panose="05000000000000000000" pitchFamily="2" charset="2"/>
              <a:buChar char="q"/>
            </a:pPr>
            <a:r>
              <a:rPr lang="bg-BG" sz="1600" b="1" dirty="0">
                <a:ea typeface="Libra Serif Modern Bold"/>
                <a:cs typeface="Times New Roman" panose="02020603050405020304" pitchFamily="18" charset="0"/>
                <a:sym typeface="Libra Serif Modern Bold"/>
              </a:rPr>
              <a:t>İŞÇİ VE ÇALIŞANLARIN KONAKLAMASI İÇİN BOŞ BİNALAR</a:t>
            </a:r>
            <a:r>
              <a:rPr lang="bg-BG" sz="1600" dirty="0">
                <a:ea typeface="Libra Serif Modern Bold"/>
                <a:cs typeface="Times New Roman" panose="02020603050405020304" pitchFamily="18" charset="0"/>
                <a:sym typeface="Libra Serif Modern Bold"/>
              </a:rPr>
              <a:t>:</a:t>
            </a:r>
          </a:p>
          <a:p>
            <a:pPr marL="360362" lvl="1" algn="just"/>
            <a:r>
              <a:rPr lang="bg-BG" sz="1600" dirty="0"/>
              <a:t>Svištov şehrinde işçilerin konaklaması için onlarca tesis bulunmaktadır; bunların arasında “D. A. Tsenov” Ekonomi Akademisi’nin tesisi de yer almaktadır. Bu tesis, Sviştov'un doğu kesiminde yer alan ve işçi ve memurların konaklaması için kullanılabilecek 8 blokluk bir öğrenci yurdu kompleksine ve toplam 191 yatak kapasiteli "Korpus – Güney" kompleksine sahiptir. Komplekste kapalı yüzme havuzu bulunmaktadır; ayrıca konuklar, tesisin arazisindeki spor sahalarını ve konferans düzenleme olanaklarını da kullanabilirler: 100 kişilik büyük salon, 10 ila 60 kişilik salonlar, müzakere salonu vb.</a:t>
            </a:r>
            <a:endParaRPr lang="en-US" sz="1600" dirty="0">
              <a:ea typeface="Libra Serif Modern Bold"/>
              <a:cs typeface="Times New Roman" panose="02020603050405020304" pitchFamily="18" charset="0"/>
              <a:sym typeface="Libra Serif Modern Bold"/>
            </a:endParaRPr>
          </a:p>
          <a:p>
            <a:pPr marL="631825" lvl="1" indent="-271463" algn="just">
              <a:buFont typeface="Wingdings" panose="05000000000000000000" pitchFamily="2" charset="2"/>
              <a:buChar char="§"/>
            </a:pPr>
            <a:endParaRPr lang="en-US" sz="1600" dirty="0">
              <a:ea typeface="Libra Serif Modern Bold"/>
              <a:cs typeface="Times New Roman" panose="02020603050405020304" pitchFamily="18" charset="0"/>
              <a:sym typeface="Libra Serif Modern Bold"/>
            </a:endParaRPr>
          </a:p>
          <a:p>
            <a:pPr marL="631825" lvl="1" indent="-271463" algn="just">
              <a:buFont typeface="Wingdings" panose="05000000000000000000" pitchFamily="2" charset="2"/>
              <a:buChar char="§"/>
            </a:pPr>
            <a:endParaRPr lang="en-US" sz="1600" dirty="0">
              <a:ea typeface="Libra Serif Modern Bold"/>
              <a:cs typeface="Times New Roman" panose="02020603050405020304" pitchFamily="18" charset="0"/>
              <a:sym typeface="Libra Serif Modern Bold"/>
            </a:endParaRPr>
          </a:p>
          <a:p>
            <a:pPr marL="631825" lvl="1" indent="-271463" algn="just">
              <a:buFont typeface="Wingdings" panose="05000000000000000000" pitchFamily="2" charset="2"/>
              <a:buChar char="§"/>
            </a:pPr>
            <a:endParaRPr lang="en-US" sz="1600" dirty="0">
              <a:ea typeface="Libra Serif Modern Bold"/>
              <a:cs typeface="Times New Roman" panose="02020603050405020304" pitchFamily="18" charset="0"/>
              <a:sym typeface="Libra Serif Modern Bold"/>
            </a:endParaRPr>
          </a:p>
          <a:p>
            <a:pPr marL="631825" lvl="1" indent="-271463" algn="just">
              <a:buFont typeface="Wingdings" panose="05000000000000000000" pitchFamily="2" charset="2"/>
              <a:buChar char="§"/>
            </a:pPr>
            <a:endParaRPr lang="bg-BG" sz="1600" dirty="0">
              <a:ea typeface="Libra Serif Modern Bold"/>
              <a:cs typeface="Times New Roman" panose="02020603050405020304" pitchFamily="18" charset="0"/>
              <a:sym typeface="Libra Serif Modern Bold"/>
            </a:endParaRPr>
          </a:p>
        </p:txBody>
      </p:sp>
      <p:pic>
        <p:nvPicPr>
          <p:cNvPr id="4" name="Картина 3">
            <a:extLst>
              <a:ext uri="{FF2B5EF4-FFF2-40B4-BE49-F238E27FC236}">
                <a16:creationId xmlns:a16="http://schemas.microsoft.com/office/drawing/2014/main" id="{DA918812-F78E-4CB1-B6E3-4DB27F3D3A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35000" y="2282718"/>
            <a:ext cx="4953000" cy="3590486"/>
          </a:xfrm>
          <a:prstGeom prst="rect">
            <a:avLst/>
          </a:prstGeom>
        </p:spPr>
      </p:pic>
      <p:pic>
        <p:nvPicPr>
          <p:cNvPr id="6" name="Картина 5">
            <a:extLst>
              <a:ext uri="{FF2B5EF4-FFF2-40B4-BE49-F238E27FC236}">
                <a16:creationId xmlns:a16="http://schemas.microsoft.com/office/drawing/2014/main" id="{F5F7B7FA-62E3-4927-A5BF-D55BD05C5E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9" y="5880000"/>
            <a:ext cx="4572000" cy="3657601"/>
          </a:xfrm>
          <a:prstGeom prst="rect">
            <a:avLst/>
          </a:prstGeom>
        </p:spPr>
      </p:pic>
    </p:spTree>
    <p:extLst>
      <p:ext uri="{BB962C8B-B14F-4D97-AF65-F5344CB8AC3E}">
        <p14:creationId xmlns:p14="http://schemas.microsoft.com/office/powerpoint/2010/main" val="2947144414"/>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5">
            <a:extLst>
              <a:ext uri="{FF2B5EF4-FFF2-40B4-BE49-F238E27FC236}">
                <a16:creationId xmlns:a16="http://schemas.microsoft.com/office/drawing/2014/main" id="{6DCE7DB5-C151-402E-8094-AF8DD96EC88D}"/>
              </a:ext>
            </a:extLst>
          </p:cNvPr>
          <p:cNvSpPr txBox="1"/>
          <p:nvPr/>
        </p:nvSpPr>
        <p:spPr>
          <a:xfrm>
            <a:off x="2293749" y="1898702"/>
            <a:ext cx="11498451" cy="781624"/>
          </a:xfrm>
          <a:prstGeom prst="rect">
            <a:avLst/>
          </a:prstGeom>
        </p:spPr>
        <p:txBody>
          <a:bodyPr wrap="square" lIns="0" tIns="0" rIns="0" bIns="0" rtlCol="0" anchor="t">
            <a:spAutoFit/>
          </a:bodyPr>
          <a:lstStyle/>
          <a:p>
            <a:pPr algn="ctr">
              <a:lnSpc>
                <a:spcPts val="7000"/>
              </a:lnSpc>
            </a:pPr>
            <a:r>
              <a:rPr lang="bg-BG" sz="3200" b="1" dirty="0">
                <a:latin typeface="HeliosCond" panose="04000500000000000000" pitchFamily="82" charset="0"/>
                <a:ea typeface="Libra Serif Modern Bold"/>
                <a:cs typeface="Times New Roman" panose="02020603050405020304" pitchFamily="18" charset="0"/>
                <a:sym typeface="Libra Serif Modern Bold"/>
              </a:rPr>
              <a:t>YATIRIMCILARIMIZA SUNUYORUZ</a:t>
            </a:r>
            <a:endParaRPr lang="en-US" sz="3200" b="1" dirty="0">
              <a:latin typeface="HeliosCond" panose="04000500000000000000" pitchFamily="82" charset="0"/>
              <a:ea typeface="Libra Serif Modern Bold"/>
              <a:cs typeface="Times New Roman" panose="02020603050405020304" pitchFamily="18" charset="0"/>
              <a:sym typeface="Libra Serif Modern Bold"/>
            </a:endParaRPr>
          </a:p>
        </p:txBody>
      </p:sp>
      <p:sp>
        <p:nvSpPr>
          <p:cNvPr id="3" name="Правоъгълник 2">
            <a:extLst>
              <a:ext uri="{FF2B5EF4-FFF2-40B4-BE49-F238E27FC236}">
                <a16:creationId xmlns:a16="http://schemas.microsoft.com/office/drawing/2014/main" id="{02C5B6A9-355B-4A28-A412-0CCD76112EA1}"/>
              </a:ext>
            </a:extLst>
          </p:cNvPr>
          <p:cNvSpPr/>
          <p:nvPr/>
        </p:nvSpPr>
        <p:spPr>
          <a:xfrm>
            <a:off x="956374" y="2711987"/>
            <a:ext cx="16188626" cy="5324535"/>
          </a:xfrm>
          <a:prstGeom prst="rect">
            <a:avLst/>
          </a:prstGeom>
        </p:spPr>
        <p:txBody>
          <a:bodyPr wrap="square">
            <a:spAutoFit/>
          </a:bodyPr>
          <a:lstStyle/>
          <a:p>
            <a:pPr marL="555624" lvl="1" indent="-285750" algn="just">
              <a:buFont typeface="Wingdings" panose="05000000000000000000" pitchFamily="2" charset="2"/>
              <a:buChar char="q"/>
            </a:pPr>
            <a:r>
              <a:rPr lang="bg-BG" sz="2000" b="1" dirty="0">
                <a:ea typeface="Libra Serif Modern Bold"/>
                <a:cs typeface="Times New Roman" panose="02020603050405020304" pitchFamily="18" charset="0"/>
                <a:sym typeface="Libra Serif Modern Bold"/>
              </a:rPr>
              <a:t>ANA ULAŞIM KORİDORLARINA HIZLI ERİŞİM ve ayrıca şunlara yakınlık:</a:t>
            </a:r>
          </a:p>
          <a:p>
            <a:pPr marL="1006475" lvl="1" indent="-285750" algn="just">
              <a:buFont typeface="Wingdings" panose="05000000000000000000" pitchFamily="2" charset="2"/>
              <a:buChar char="§"/>
            </a:pPr>
            <a:r>
              <a:rPr lang="bg-BG" sz="2000" dirty="0">
                <a:ea typeface="Libra Serif Modern Bold"/>
                <a:cs typeface="Times New Roman" panose="02020603050405020304" pitchFamily="18" charset="0"/>
                <a:sym typeface="Libra Serif Modern Bold"/>
              </a:rPr>
              <a:t>Nehir ve demiryolu altyapısı;</a:t>
            </a:r>
          </a:p>
          <a:p>
            <a:pPr marL="1006475" lvl="1" indent="-285750" algn="just">
              <a:buFont typeface="Wingdings" panose="05000000000000000000" pitchFamily="2" charset="2"/>
              <a:buChar char="§"/>
            </a:pPr>
            <a:r>
              <a:rPr lang="bg-BG" sz="2000" dirty="0">
                <a:ea typeface="Libra Serif Modern Bold"/>
                <a:cs typeface="Times New Roman" panose="02020603050405020304" pitchFamily="18" charset="0"/>
                <a:sym typeface="Libra Serif Modern Bold"/>
              </a:rPr>
              <a:t>Önemli pazar merkezleri ve ticari ortaklar;</a:t>
            </a:r>
          </a:p>
          <a:p>
            <a:pPr marL="720725" lvl="1" algn="just"/>
            <a:endParaRPr lang="bg-BG" sz="2000" dirty="0">
              <a:ea typeface="Libra Serif Modern Bold"/>
              <a:cs typeface="Times New Roman" panose="02020603050405020304" pitchFamily="18" charset="0"/>
              <a:sym typeface="Libra Serif Modern Bold"/>
            </a:endParaRPr>
          </a:p>
          <a:p>
            <a:pPr marL="269875" lvl="1" indent="180975" algn="just">
              <a:buFont typeface="Wingdings" panose="05000000000000000000" pitchFamily="2" charset="2"/>
              <a:buChar char="q"/>
            </a:pPr>
            <a:r>
              <a:rPr lang="bg-BG" sz="2000" b="1" dirty="0">
                <a:ea typeface="Libra Serif Modern Bold"/>
                <a:cs typeface="Times New Roman" panose="02020603050405020304" pitchFamily="18" charset="0"/>
                <a:sym typeface="Libra Serif Modern Bold"/>
              </a:rPr>
              <a:t> ROMANYA'YA 24 SAAT FERİBOT BAĞLANTISI</a:t>
            </a:r>
            <a:r>
              <a:rPr lang="bg-BG" sz="2000" dirty="0">
                <a:ea typeface="Libra Serif Modern Bold"/>
                <a:cs typeface="Times New Roman" panose="02020603050405020304" pitchFamily="18" charset="0"/>
                <a:sym typeface="Libra Serif Modern Bold"/>
              </a:rPr>
              <a:t>, bu sayede </a:t>
            </a:r>
            <a:r>
              <a:rPr lang="bg-BG" sz="2000" dirty="0"/>
              <a:t>Orta ve Batı </a:t>
            </a:r>
            <a:r>
              <a:rPr lang="ru-RU" sz="2000" dirty="0"/>
              <a:t>Avrupa'ya</a:t>
            </a:r>
            <a:r>
              <a:rPr lang="bg-BG" sz="2000" dirty="0"/>
              <a:t> giden rota önemli ölçüde kısalır; karşılıklı sefer yapan iki feribot sayesinde Tuna Nehri'ni geçmek 30 dakikaya kadar sürer</a:t>
            </a:r>
            <a:r>
              <a:rPr lang="ru-RU" sz="2000" dirty="0"/>
              <a:t>;</a:t>
            </a:r>
            <a:endParaRPr lang="bg-BG" sz="2000" dirty="0">
              <a:ea typeface="Libra Serif Modern Bold"/>
              <a:cs typeface="Times New Roman" panose="02020603050405020304" pitchFamily="18" charset="0"/>
              <a:sym typeface="Libra Serif Modern Bold"/>
            </a:endParaRPr>
          </a:p>
          <a:p>
            <a:pPr marL="555624" lvl="1" indent="-285750" algn="just">
              <a:buFont typeface="Wingdings" panose="05000000000000000000" pitchFamily="2" charset="2"/>
              <a:buChar char="q"/>
            </a:pPr>
            <a:endParaRPr lang="ru-RU" sz="2000" b="1" dirty="0"/>
          </a:p>
          <a:p>
            <a:pPr marL="555624" lvl="1" indent="-285750" algn="just">
              <a:buFont typeface="Wingdings" panose="05000000000000000000" pitchFamily="2" charset="2"/>
              <a:buChar char="q"/>
            </a:pPr>
            <a:r>
              <a:rPr lang="bg-BG" sz="2000" dirty="0">
                <a:solidFill>
                  <a:prstClr val="black"/>
                </a:solidFill>
              </a:rPr>
              <a:t>YATIRIMCI İLE ORTAKLAŞA HAZIRLANAN </a:t>
            </a:r>
            <a:r>
              <a:rPr lang="ru-RU" sz="2000" b="1" dirty="0">
                <a:solidFill>
                  <a:prstClr val="black"/>
                </a:solidFill>
              </a:rPr>
              <a:t>ÖZEL İŞ </a:t>
            </a:r>
            <a:r>
              <a:rPr lang="bg-BG" sz="2000" b="1" dirty="0">
                <a:solidFill>
                  <a:prstClr val="black"/>
                </a:solidFill>
              </a:rPr>
              <a:t>MODELİ VE GELİŞİM PLANI </a:t>
            </a:r>
            <a:r>
              <a:rPr lang="bg-BG" sz="2000" dirty="0">
                <a:solidFill>
                  <a:prstClr val="black"/>
                </a:solidFill>
              </a:rPr>
              <a:t>– maksimum verimlilik ve büyüme için</a:t>
            </a:r>
            <a:r>
              <a:rPr lang="ru-RU" sz="2000" dirty="0">
                <a:solidFill>
                  <a:prstClr val="black"/>
                </a:solidFill>
              </a:rPr>
              <a:t>.</a:t>
            </a:r>
          </a:p>
          <a:p>
            <a:pPr marL="269874" lvl="1" algn="just"/>
            <a:endParaRPr lang="bg-BG" sz="2000" b="1" dirty="0">
              <a:ea typeface="Libra Serif Modern Bold"/>
              <a:cs typeface="Times New Roman" panose="02020603050405020304" pitchFamily="18" charset="0"/>
              <a:sym typeface="Libra Serif Modern Bold"/>
            </a:endParaRPr>
          </a:p>
          <a:p>
            <a:pPr marL="555624" lvl="1" indent="-285750" algn="just">
              <a:buFont typeface="Wingdings" panose="05000000000000000000" pitchFamily="2" charset="2"/>
              <a:buChar char="q"/>
            </a:pPr>
            <a:r>
              <a:rPr lang="bg-BG" sz="2000" b="1" dirty="0">
                <a:ea typeface="Libra Serif Modern Bold"/>
                <a:cs typeface="Times New Roman" panose="02020603050405020304" pitchFamily="18" charset="0"/>
                <a:sym typeface="Libra Serif Modern Bold"/>
              </a:rPr>
              <a:t>PAZARLAMA DESTEĞİ VE TANITIM, aşağıdakiler yoluyla:</a:t>
            </a:r>
          </a:p>
          <a:p>
            <a:pPr marL="1006475" lvl="1" indent="-285750" algn="just">
              <a:buFont typeface="Wingdings" panose="05000000000000000000" pitchFamily="2" charset="2"/>
              <a:buChar char="§"/>
            </a:pPr>
            <a:r>
              <a:rPr lang="bg-BG" sz="2000" dirty="0">
                <a:ea typeface="Libra Serif Modern Bold"/>
                <a:cs typeface="Times New Roman" panose="02020603050405020304" pitchFamily="18" charset="0"/>
                <a:sym typeface="Libra Serif Modern Bold"/>
              </a:rPr>
              <a:t>Yerel ve uluslararası forumlarda yatırımcılara tanıtım;</a:t>
            </a:r>
          </a:p>
          <a:p>
            <a:pPr marL="1006475" lvl="1" indent="-285750" algn="just">
              <a:buFont typeface="Wingdings" panose="05000000000000000000" pitchFamily="2" charset="2"/>
              <a:buChar char="§"/>
            </a:pPr>
            <a:r>
              <a:rPr lang="bg-BG" sz="2000" dirty="0">
                <a:ea typeface="Libra Serif Modern Bold"/>
                <a:cs typeface="Times New Roman" panose="02020603050405020304" pitchFamily="18" charset="0"/>
                <a:sym typeface="Libra Serif Modern Bold"/>
              </a:rPr>
              <a:t>İş ortamını canlandırmaya yönelik girişimlere dahil olma;</a:t>
            </a:r>
          </a:p>
          <a:p>
            <a:pPr marL="1006475" lvl="1" indent="-285750" algn="just">
              <a:buFont typeface="Wingdings" panose="05000000000000000000" pitchFamily="2" charset="2"/>
              <a:buChar char="§"/>
            </a:pPr>
            <a:r>
              <a:rPr lang="bg-BG" sz="2000" dirty="0">
                <a:ea typeface="Libra Serif Modern Bold"/>
                <a:cs typeface="Times New Roman" panose="02020603050405020304" pitchFamily="18" charset="0"/>
                <a:sym typeface="Libra Serif Modern Bold"/>
              </a:rPr>
              <a:t>Medya tanıtımı ve halkla ilişkiler;</a:t>
            </a:r>
          </a:p>
          <a:p>
            <a:pPr marL="720725" lvl="1" algn="just"/>
            <a:endParaRPr lang="bg-BG" sz="2000" dirty="0">
              <a:ea typeface="Libra Serif Modern Bold"/>
              <a:cs typeface="Times New Roman" panose="02020603050405020304" pitchFamily="18" charset="0"/>
              <a:sym typeface="Libra Serif Modern Bold"/>
            </a:endParaRPr>
          </a:p>
          <a:p>
            <a:pPr marL="612774" lvl="1" indent="-342900" algn="just">
              <a:buFont typeface="Wingdings" panose="05000000000000000000" pitchFamily="2" charset="2"/>
              <a:buChar char="q"/>
            </a:pPr>
            <a:r>
              <a:rPr lang="bg-BG" sz="2000" b="1" dirty="0"/>
              <a:t>METAL VE MAKİNE MÜHENDİSLİĞİ ARAŞTIRMALARI</a:t>
            </a:r>
            <a:r>
              <a:rPr lang="ru-RU" sz="2000" b="1" dirty="0"/>
              <a:t> İÇİN</a:t>
            </a:r>
            <a:r>
              <a:rPr lang="bg-BG" sz="2000" b="1" dirty="0"/>
              <a:t> ARAŞTIRMA VE GELİŞTİRME LABORATUVARININ KURULMASI</a:t>
            </a:r>
            <a:r>
              <a:rPr lang="ru-RU" sz="2000" b="1" dirty="0"/>
              <a:t>. </a:t>
            </a:r>
            <a:r>
              <a:rPr lang="bg-BG" sz="2000" dirty="0"/>
              <a:t>Laboratuvarda, ürün denetimi ve testlerine yönelik faaliyetler yürütülecektir; </a:t>
            </a:r>
            <a:r>
              <a:rPr lang="ru-RU" sz="2000" dirty="0"/>
              <a:t>metallerin ve </a:t>
            </a:r>
            <a:r>
              <a:rPr lang="bg-BG" sz="2000" dirty="0"/>
              <a:t>makine parçalarının spektral (kimyasal bileşim) ve mekanik (sertlik, mukavemet vb.) incelemesi</a:t>
            </a:r>
            <a:r>
              <a:rPr lang="ru-RU" sz="2000" dirty="0"/>
              <a:t>;</a:t>
            </a:r>
            <a:endParaRPr lang="bg-BG" sz="2000" dirty="0">
              <a:ea typeface="Libra Serif Modern Bold"/>
              <a:cs typeface="Times New Roman" panose="02020603050405020304" pitchFamily="18" charset="0"/>
              <a:sym typeface="Libra Serif Modern Bold"/>
            </a:endParaRPr>
          </a:p>
        </p:txBody>
      </p:sp>
    </p:spTree>
    <p:extLst>
      <p:ext uri="{BB962C8B-B14F-4D97-AF65-F5344CB8AC3E}">
        <p14:creationId xmlns:p14="http://schemas.microsoft.com/office/powerpoint/2010/main" val="885919989"/>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5">
            <a:extLst>
              <a:ext uri="{FF2B5EF4-FFF2-40B4-BE49-F238E27FC236}">
                <a16:creationId xmlns:a16="http://schemas.microsoft.com/office/drawing/2014/main" id="{6DCE7DB5-C151-402E-8094-AF8DD96EC88D}"/>
              </a:ext>
            </a:extLst>
          </p:cNvPr>
          <p:cNvSpPr txBox="1"/>
          <p:nvPr/>
        </p:nvSpPr>
        <p:spPr>
          <a:xfrm>
            <a:off x="304800" y="1898702"/>
            <a:ext cx="17525999" cy="781624"/>
          </a:xfrm>
          <a:prstGeom prst="rect">
            <a:avLst/>
          </a:prstGeom>
        </p:spPr>
        <p:txBody>
          <a:bodyPr wrap="square" lIns="0" tIns="0" rIns="0" bIns="0" rtlCol="0" anchor="t">
            <a:spAutoFit/>
          </a:bodyPr>
          <a:lstStyle/>
          <a:p>
            <a:pPr algn="ctr">
              <a:lnSpc>
                <a:spcPts val="7000"/>
              </a:lnSpc>
            </a:pPr>
            <a:r>
              <a:rPr lang="bg-BG" sz="3200" b="1" dirty="0">
                <a:latin typeface="HeliosCond" panose="04000500000000000000" pitchFamily="82" charset="0"/>
                <a:ea typeface="Libra Serif Modern Bold"/>
                <a:cs typeface="Times New Roman" panose="02020603050405020304" pitchFamily="18" charset="0"/>
                <a:sym typeface="Libra Serif Modern Bold"/>
              </a:rPr>
              <a:t>İŞLETMELER İÇİN EK FİNANSMAN SAĞLAMA İMKÂNLARI </a:t>
            </a:r>
            <a:endParaRPr lang="en-US" sz="3200" b="1" dirty="0">
              <a:latin typeface="HeliosCond" panose="04000500000000000000" pitchFamily="82" charset="0"/>
              <a:ea typeface="Libra Serif Modern Bold"/>
              <a:cs typeface="Times New Roman" panose="02020603050405020304" pitchFamily="18" charset="0"/>
              <a:sym typeface="Libra Serif Modern Bold"/>
            </a:endParaRPr>
          </a:p>
        </p:txBody>
      </p:sp>
      <p:sp>
        <p:nvSpPr>
          <p:cNvPr id="2" name="Правоъгълник 1">
            <a:extLst>
              <a:ext uri="{FF2B5EF4-FFF2-40B4-BE49-F238E27FC236}">
                <a16:creationId xmlns:a16="http://schemas.microsoft.com/office/drawing/2014/main" id="{67C79675-1B94-4A99-B9BB-10706586412F}"/>
              </a:ext>
            </a:extLst>
          </p:cNvPr>
          <p:cNvSpPr/>
          <p:nvPr/>
        </p:nvSpPr>
        <p:spPr>
          <a:xfrm>
            <a:off x="685799" y="2857500"/>
            <a:ext cx="15925801" cy="5909310"/>
          </a:xfrm>
          <a:prstGeom prst="rect">
            <a:avLst/>
          </a:prstGeom>
        </p:spPr>
        <p:txBody>
          <a:bodyPr wrap="square">
            <a:spAutoFit/>
          </a:bodyPr>
          <a:lstStyle/>
          <a:p>
            <a:pPr indent="360363" algn="just"/>
            <a:r>
              <a:rPr lang="bg-BG" b="1" dirty="0"/>
              <a:t>Şirketler, rekabet gücünü, inovasyonu, dijitalleşmeyi ve insan sermayesinin gelişimini teşvik etmeye yönelik ÖNEMLİ ULUSAL PROGRAMLARDAN yararlanabilirler:</a:t>
            </a:r>
          </a:p>
          <a:p>
            <a:pPr marL="285750" indent="-285750" algn="just">
              <a:buFont typeface="Courier New" panose="02070309020205020404" pitchFamily="49" charset="0"/>
              <a:buChar char="o"/>
            </a:pPr>
            <a:r>
              <a:rPr lang="bg-BG" b="1" dirty="0"/>
              <a:t>"İşletmelerde Rekabet Gücü ve İnovasyon" programı</a:t>
            </a:r>
            <a:r>
              <a:rPr lang="bg-BG" dirty="0"/>
              <a:t>, teknolojik modernizasyon, enerji verimliliğinin artırılması ve yenilikçi ürün ve süreçlerin uygulanmasına odaklanmaktadır. Firmalar, otomasyon, dijitalleşme, yenilenebilir enerji kaynaklarının uygulanması ve döngüsel ekonomiye geçiş gibi faaliyetler için finansman başvurusunda bulunabilirler.</a:t>
            </a:r>
          </a:p>
          <a:p>
            <a:pPr marL="285750" indent="-285750" algn="just">
              <a:buFont typeface="Courier New" panose="02070309020205020404" pitchFamily="49" charset="0"/>
              <a:buChar char="o"/>
            </a:pPr>
            <a:r>
              <a:rPr lang="bg-BG" b="1" dirty="0"/>
              <a:t>"İnsan Kaynaklarının Geliştirilmesi" programı</a:t>
            </a:r>
            <a:r>
              <a:rPr lang="bg-BG" dirty="0"/>
              <a:t>, idari ve üretim personeli dahil olmak üzere çalışanların eğitimi, yeniden vasıflandırılması ve vasıflarının yükseltilmesi için destek sağlar. Ayrıca, daha iyi çalışma koşullarının yaratılmasını ve işletmelerde sosyal içermenin teşvik edilmesini destekler</a:t>
            </a:r>
            <a:r>
              <a:rPr lang="ru-RU" dirty="0"/>
              <a:t>.</a:t>
            </a:r>
          </a:p>
          <a:p>
            <a:endParaRPr lang="bg-BG" dirty="0">
              <a:solidFill>
                <a:srgbClr val="000000"/>
              </a:solidFill>
            </a:endParaRPr>
          </a:p>
          <a:p>
            <a:r>
              <a:rPr lang="bg-BG" b="1" dirty="0"/>
              <a:t>KOBİ'LERİN ORTAĞI VE YARARLANICI OLABİLECEĞİ ULUSAL PROGRAMLAR:</a:t>
            </a:r>
            <a:endParaRPr lang="bg-BG" dirty="0"/>
          </a:p>
          <a:p>
            <a:pPr indent="360363" algn="just"/>
            <a:r>
              <a:rPr lang="bg-BG" dirty="0"/>
              <a:t>Doğrudan finansmanın yanı sıra, firmalar eğitim, bilim, dijitalleşme ve bölgesel kalkınma alanlarındaki ekosistemi geliştiren programlara stratejik ortaklar olarak katılma imkanına sahiptir</a:t>
            </a:r>
            <a:r>
              <a:rPr lang="ru-RU" dirty="0"/>
              <a:t>:</a:t>
            </a:r>
          </a:p>
          <a:p>
            <a:pPr marL="285750" indent="-285750" algn="just">
              <a:buFont typeface="Courier New" panose="02070309020205020404" pitchFamily="49" charset="0"/>
              <a:buChar char="o"/>
            </a:pPr>
            <a:r>
              <a:rPr lang="bg-BG" b="1" dirty="0"/>
              <a:t>"Eğitim" Programı</a:t>
            </a:r>
            <a:r>
              <a:rPr lang="bg-BG" dirty="0"/>
              <a:t>, mesleki eğitimin, </a:t>
            </a:r>
            <a:r>
              <a:rPr lang="bg-BG" dirty="0" err="1"/>
              <a:t>ikili </a:t>
            </a:r>
            <a:r>
              <a:rPr lang="bg-BG" dirty="0"/>
              <a:t>eğitimin ve yenilikçi eğitim girişimlerinin geliştirilmesi amacıyla eğitim kurumları ile iş dünyası arasındaki etkileşimi desteklemektedir. Firmalar, teori ile pratik arasında daha iyi bir bağlantı kurulmasında ortaklık yapabilirler.</a:t>
            </a:r>
          </a:p>
          <a:p>
            <a:pPr marL="285750" indent="-285750" algn="just">
              <a:buFont typeface="Courier New" panose="02070309020205020404" pitchFamily="49" charset="0"/>
              <a:buChar char="o"/>
            </a:pPr>
            <a:r>
              <a:rPr lang="bg-BG" b="1" dirty="0"/>
              <a:t>"Bölgesel Kalkınma" Programı</a:t>
            </a:r>
            <a:r>
              <a:rPr lang="bg-BG" dirty="0"/>
              <a:t>, entegre bölgesel yatırımlara, altyapının iyileştirilmesine ve yerel iş dünyası için elverişli bir ortamın yaratılmasına yöneliktir. İşletmeler, bölgesel düzeyde ekonomik ve sosyal kalkınma projelerine dahil edilebilir.</a:t>
            </a:r>
          </a:p>
          <a:p>
            <a:pPr marL="285750" indent="-285750" algn="just">
              <a:buFont typeface="Courier New" panose="02070309020205020404" pitchFamily="49" charset="0"/>
              <a:buChar char="o"/>
            </a:pPr>
            <a:r>
              <a:rPr lang="bg-BG" b="1" dirty="0"/>
              <a:t>"Akıllı Dönüşüm için Bilimsel Araştırma, İnovasyon ve Dijitalleşme" programı</a:t>
            </a:r>
            <a:r>
              <a:rPr lang="bg-BG" dirty="0"/>
              <a:t>, inovasyon kapasitelerinin geliştirilmesini, işletmeler ve bilimsel kurumlar arasında işbirliğini ve yüksek teknolojili çözümlerin geliştirilmesini desteklemeyi amaçlamaktadır. Firmalar, yenilikçi konsorsiyumlara ve ortak dijital projelere katılabilirler</a:t>
            </a:r>
            <a:r>
              <a:rPr lang="ru-RU" dirty="0"/>
              <a:t>.</a:t>
            </a:r>
          </a:p>
          <a:p>
            <a:endParaRPr lang="bg-BG" dirty="0">
              <a:solidFill>
                <a:srgbClr val="000000"/>
              </a:solidFill>
            </a:endParaRPr>
          </a:p>
        </p:txBody>
      </p:sp>
    </p:spTree>
    <p:extLst>
      <p:ext uri="{BB962C8B-B14F-4D97-AF65-F5344CB8AC3E}">
        <p14:creationId xmlns:p14="http://schemas.microsoft.com/office/powerpoint/2010/main" val="1852713260"/>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5">
            <a:extLst>
              <a:ext uri="{FF2B5EF4-FFF2-40B4-BE49-F238E27FC236}">
                <a16:creationId xmlns:a16="http://schemas.microsoft.com/office/drawing/2014/main" id="{6DCE7DB5-C151-402E-8094-AF8DD96EC88D}"/>
              </a:ext>
            </a:extLst>
          </p:cNvPr>
          <p:cNvSpPr txBox="1"/>
          <p:nvPr/>
        </p:nvSpPr>
        <p:spPr>
          <a:xfrm>
            <a:off x="304800" y="1898702"/>
            <a:ext cx="17525999" cy="781624"/>
          </a:xfrm>
          <a:prstGeom prst="rect">
            <a:avLst/>
          </a:prstGeom>
        </p:spPr>
        <p:txBody>
          <a:bodyPr wrap="square" lIns="0" tIns="0" rIns="0" bIns="0" rtlCol="0" anchor="t">
            <a:spAutoFit/>
          </a:bodyPr>
          <a:lstStyle/>
          <a:p>
            <a:pPr algn="ctr">
              <a:lnSpc>
                <a:spcPts val="7000"/>
              </a:lnSpc>
            </a:pPr>
            <a:r>
              <a:rPr lang="bg-BG" sz="3200" b="1" dirty="0">
                <a:latin typeface="HeliosCond" panose="04000500000000000000" pitchFamily="82" charset="0"/>
                <a:ea typeface="Libra Serif Modern Bold"/>
                <a:cs typeface="Times New Roman" panose="02020603050405020304" pitchFamily="18" charset="0"/>
                <a:sym typeface="Libra Serif Modern Bold"/>
              </a:rPr>
              <a:t>İŞLETMELER İÇİN EK FİNANSMAN SAĞLAMA İMKÂNLARI </a:t>
            </a:r>
            <a:endParaRPr lang="en-US" sz="3200" b="1" dirty="0">
              <a:latin typeface="HeliosCond" panose="04000500000000000000" pitchFamily="82" charset="0"/>
              <a:ea typeface="Libra Serif Modern Bold"/>
              <a:cs typeface="Times New Roman" panose="02020603050405020304" pitchFamily="18" charset="0"/>
              <a:sym typeface="Libra Serif Modern Bold"/>
            </a:endParaRPr>
          </a:p>
        </p:txBody>
      </p:sp>
      <p:sp>
        <p:nvSpPr>
          <p:cNvPr id="2" name="Правоъгълник 1">
            <a:extLst>
              <a:ext uri="{FF2B5EF4-FFF2-40B4-BE49-F238E27FC236}">
                <a16:creationId xmlns:a16="http://schemas.microsoft.com/office/drawing/2014/main" id="{67C79675-1B94-4A99-B9BB-10706586412F}"/>
              </a:ext>
            </a:extLst>
          </p:cNvPr>
          <p:cNvSpPr/>
          <p:nvPr/>
        </p:nvSpPr>
        <p:spPr>
          <a:xfrm>
            <a:off x="304800" y="3051421"/>
            <a:ext cx="17297399" cy="5632311"/>
          </a:xfrm>
          <a:prstGeom prst="rect">
            <a:avLst/>
          </a:prstGeom>
        </p:spPr>
        <p:txBody>
          <a:bodyPr wrap="square">
            <a:spAutoFit/>
          </a:bodyPr>
          <a:lstStyle/>
          <a:p>
            <a:pPr indent="360363" algn="just"/>
            <a:r>
              <a:rPr lang="bg-BG" sz="2000" b="1" dirty="0"/>
              <a:t>Endüstri parkı bünyesindeki işletmelerin kurulması ve büyümesi, Avrupa Birliği fonları tarafından finanse edilen ulusal ve uluslararası programlar aracılığıyla aktif olarak teşvik edilebilir. </a:t>
            </a:r>
          </a:p>
          <a:p>
            <a:pPr indent="360363" algn="just"/>
            <a:r>
              <a:rPr lang="bg-BG" sz="2000" b="1" dirty="0"/>
              <a:t>Bu tür programlar, sürdürülebilir kalkınma ve rekabet gücüne yönelik yatırım projelerinin eş finansmanına olanak sağlar</a:t>
            </a:r>
            <a:r>
              <a:rPr lang="ru-RU" sz="2000" b="1" dirty="0"/>
              <a:t>.</a:t>
            </a:r>
          </a:p>
          <a:p>
            <a:pPr indent="360363" algn="just"/>
            <a:r>
              <a:rPr lang="bg-BG" sz="2000" b="1" dirty="0"/>
              <a:t>2021-2027 program dönemi için, ekonomik büyümeye ve çevresel dönüşüme katkıda bulunma potansiyeline sahip küçük ve orta ölçekli işletmelerin (KOBİ) yatırımlarına özel destek sağlanması öngörülmektedir. </a:t>
            </a:r>
          </a:p>
          <a:p>
            <a:pPr indent="360363" algn="just"/>
            <a:r>
              <a:rPr lang="bg-BG" sz="2000" b="1" u="sng" dirty="0"/>
              <a:t>DESTEKLENEN FAALİYETLER ŞUNLARDIR</a:t>
            </a:r>
            <a:r>
              <a:rPr lang="bg-BG" sz="2000" b="1" dirty="0"/>
              <a:t>:</a:t>
            </a:r>
          </a:p>
          <a:p>
            <a:pPr marL="180975" indent="360363" algn="just">
              <a:buFont typeface="Wingdings" panose="05000000000000000000" pitchFamily="2" charset="2"/>
              <a:buChar char="Ø"/>
            </a:pPr>
            <a:r>
              <a:rPr lang="bg-BG" sz="2000" b="1" dirty="0"/>
              <a:t>Teknolojik modernizasyon: verimliliği artırmak amacıyla modern üretim teknolojilerinin, otomasyonun ve robotizasyonun uygulanması;</a:t>
            </a:r>
          </a:p>
          <a:p>
            <a:pPr marL="180975" indent="360363" algn="just">
              <a:buFont typeface="Wingdings" panose="05000000000000000000" pitchFamily="2" charset="2"/>
              <a:buChar char="Ø"/>
            </a:pPr>
            <a:r>
              <a:rPr lang="bg-BG" sz="2000" b="1" dirty="0"/>
              <a:t>Enerji verimliliği ve yenilenebilir enerji kaynaklarının (YEK) kullanımı: enerji tüketiminin azaltılması ve sürdürülebilir enerji türlerine geçiş;</a:t>
            </a:r>
          </a:p>
          <a:p>
            <a:pPr marL="180975" indent="360363" algn="just">
              <a:buFont typeface="Wingdings" panose="05000000000000000000" pitchFamily="2" charset="2"/>
              <a:buChar char="Ø"/>
            </a:pPr>
            <a:r>
              <a:rPr lang="bg-BG" sz="2000" b="1" dirty="0"/>
              <a:t>Döngüsel ekonomi: çevresel açıdan sürdürülebilir uygulamaların hayata geçirilmesi, kaynakların geri dönüşümü ve atıkların en aza indirilmesi;</a:t>
            </a:r>
          </a:p>
          <a:p>
            <a:pPr marL="180975" indent="360363" algn="just">
              <a:buFont typeface="Wingdings" panose="05000000000000000000" pitchFamily="2" charset="2"/>
              <a:buChar char="Ø"/>
            </a:pPr>
            <a:r>
              <a:rPr lang="bg-BG" sz="2000" b="1" dirty="0"/>
              <a:t>İnovasyonların geliştirilmesi ve uygulanması: araştırma ve geliştirme faaliyetlerinin teşvik edilmesi ve ürün ve süreçlerde yenilikçi çözümlerin uygulanması;</a:t>
            </a:r>
          </a:p>
          <a:p>
            <a:pPr marL="180975" indent="360363" algn="just">
              <a:buFont typeface="Wingdings" panose="05000000000000000000" pitchFamily="2" charset="2"/>
              <a:buChar char="Ø"/>
            </a:pPr>
            <a:r>
              <a:rPr lang="bg-BG" sz="2000" b="1" dirty="0"/>
              <a:t>Dijitalleşme ve Avrupa standartlarına uyum: yönetim, üretim ve hizmetlerin iyileştirilmesi için dijital teknolojilerin kullanılması;</a:t>
            </a:r>
          </a:p>
          <a:p>
            <a:pPr marL="180975" indent="360363" algn="just">
              <a:buFont typeface="Wingdings" panose="05000000000000000000" pitchFamily="2" charset="2"/>
              <a:buChar char="Ø"/>
            </a:pPr>
            <a:r>
              <a:rPr lang="bg-BG" sz="2000" b="1" dirty="0"/>
              <a:t>Eğitim ve yeterlilik: özel eğitimler ve mesleki hazırlık programları yoluyla idari ve üretim personelinin yetkinliklerinin geliştirilmesi;</a:t>
            </a:r>
          </a:p>
          <a:p>
            <a:pPr marL="180975" indent="360363" algn="just">
              <a:buFont typeface="Wingdings" panose="05000000000000000000" pitchFamily="2" charset="2"/>
              <a:buChar char="Ø"/>
            </a:pPr>
            <a:r>
              <a:rPr lang="bg-BG" sz="2000" b="1" dirty="0"/>
              <a:t>Çalışma koşullarının iyileştirilmesi: çalışanlara özen gösterilerek güvenli, sağlıklı ve motive edici bir çalışma ortamı yaratılması.</a:t>
            </a:r>
          </a:p>
        </p:txBody>
      </p:sp>
    </p:spTree>
    <p:extLst>
      <p:ext uri="{BB962C8B-B14F-4D97-AF65-F5344CB8AC3E}">
        <p14:creationId xmlns:p14="http://schemas.microsoft.com/office/powerpoint/2010/main" val="1631476346"/>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41528" y="2171700"/>
            <a:ext cx="17804945" cy="430887"/>
          </a:xfrm>
          <a:prstGeom prst="rect">
            <a:avLst/>
          </a:prstGeom>
        </p:spPr>
        <p:txBody>
          <a:bodyPr lIns="0" tIns="0" rIns="0" bIns="0" rtlCol="0" anchor="t">
            <a:spAutoFit/>
          </a:bodyPr>
          <a:lstStyle/>
          <a:p>
            <a:pPr algn="ctr">
              <a:spcBef>
                <a:spcPct val="0"/>
              </a:spcBef>
            </a:pPr>
            <a:r>
              <a:rPr lang="en-US" sz="28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“SVISHTOV</a:t>
            </a:r>
            <a:r>
              <a:rPr lang="en-US" sz="28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ENDÜSTRİYEL TEKNOLOJİ PARKI</a:t>
            </a:r>
            <a:r>
              <a:rPr lang="en-US" sz="28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en-US" sz="28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TİCARET PROGRAMI</a:t>
            </a:r>
          </a:p>
        </p:txBody>
      </p:sp>
      <p:grpSp>
        <p:nvGrpSpPr>
          <p:cNvPr id="6" name="Group 6"/>
          <p:cNvGrpSpPr/>
          <p:nvPr/>
        </p:nvGrpSpPr>
        <p:grpSpPr>
          <a:xfrm>
            <a:off x="12317933" y="8212028"/>
            <a:ext cx="5587239" cy="1591984"/>
            <a:chOff x="0" y="0"/>
            <a:chExt cx="2065940" cy="588653"/>
          </a:xfrm>
        </p:grpSpPr>
        <p:sp>
          <p:nvSpPr>
            <p:cNvPr id="7" name="Freeform 7"/>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sp>
        <p:sp>
          <p:nvSpPr>
            <p:cNvPr id="8" name="TextBox 8"/>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sz="2800">
                <a:latin typeface="HeliosCond" panose="04000500000000000000" pitchFamily="82" charset="0"/>
              </a:endParaRPr>
            </a:p>
          </p:txBody>
        </p:sp>
      </p:grpSp>
      <p:grpSp>
        <p:nvGrpSpPr>
          <p:cNvPr id="9" name="Group 9"/>
          <p:cNvGrpSpPr/>
          <p:nvPr/>
        </p:nvGrpSpPr>
        <p:grpSpPr>
          <a:xfrm>
            <a:off x="12257831" y="6547653"/>
            <a:ext cx="5587239" cy="1591984"/>
            <a:chOff x="0" y="0"/>
            <a:chExt cx="2065940" cy="588653"/>
          </a:xfrm>
        </p:grpSpPr>
        <p:sp>
          <p:nvSpPr>
            <p:cNvPr id="10" name="Freeform 10"/>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sp>
        <p:sp>
          <p:nvSpPr>
            <p:cNvPr id="11" name="TextBox 11"/>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sz="2800">
                <a:latin typeface="HeliosCond" panose="04000500000000000000" pitchFamily="82" charset="0"/>
              </a:endParaRPr>
            </a:p>
          </p:txBody>
        </p:sp>
      </p:grpSp>
      <p:grpSp>
        <p:nvGrpSpPr>
          <p:cNvPr id="12" name="Group 12"/>
          <p:cNvGrpSpPr/>
          <p:nvPr/>
        </p:nvGrpSpPr>
        <p:grpSpPr>
          <a:xfrm>
            <a:off x="12292175" y="4767557"/>
            <a:ext cx="5587239" cy="1591984"/>
            <a:chOff x="0" y="0"/>
            <a:chExt cx="2065940" cy="588653"/>
          </a:xfrm>
        </p:grpSpPr>
        <p:sp>
          <p:nvSpPr>
            <p:cNvPr id="13" name="Freeform 13"/>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sp>
        <p:sp>
          <p:nvSpPr>
            <p:cNvPr id="14" name="TextBox 14"/>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a:p>
          </p:txBody>
        </p:sp>
      </p:grpSp>
      <p:grpSp>
        <p:nvGrpSpPr>
          <p:cNvPr id="15" name="Group 15"/>
          <p:cNvGrpSpPr/>
          <p:nvPr/>
        </p:nvGrpSpPr>
        <p:grpSpPr>
          <a:xfrm>
            <a:off x="12376990" y="2934645"/>
            <a:ext cx="5587239" cy="1591984"/>
            <a:chOff x="0" y="0"/>
            <a:chExt cx="2065940" cy="588653"/>
          </a:xfrm>
        </p:grpSpPr>
        <p:sp>
          <p:nvSpPr>
            <p:cNvPr id="16" name="Freeform 16"/>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sp>
        <p:sp>
          <p:nvSpPr>
            <p:cNvPr id="17" name="TextBox 17"/>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a:p>
          </p:txBody>
        </p:sp>
      </p:grpSp>
      <p:grpSp>
        <p:nvGrpSpPr>
          <p:cNvPr id="18" name="Group 18"/>
          <p:cNvGrpSpPr/>
          <p:nvPr/>
        </p:nvGrpSpPr>
        <p:grpSpPr>
          <a:xfrm>
            <a:off x="129015" y="8279808"/>
            <a:ext cx="5587239" cy="1524204"/>
            <a:chOff x="0" y="0"/>
            <a:chExt cx="2065940" cy="588653"/>
          </a:xfrm>
          <a:effectLst>
            <a:glow>
              <a:schemeClr val="accent1"/>
            </a:glow>
          </a:effectLst>
        </p:grpSpPr>
        <p:sp>
          <p:nvSpPr>
            <p:cNvPr id="19" name="Freeform 19"/>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sp>
        <p:sp>
          <p:nvSpPr>
            <p:cNvPr id="20" name="TextBox 20"/>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a:p>
          </p:txBody>
        </p:sp>
      </p:grpSp>
      <p:grpSp>
        <p:nvGrpSpPr>
          <p:cNvPr id="21" name="Group 21"/>
          <p:cNvGrpSpPr/>
          <p:nvPr/>
        </p:nvGrpSpPr>
        <p:grpSpPr>
          <a:xfrm>
            <a:off x="241525" y="6550613"/>
            <a:ext cx="5587239" cy="1591984"/>
            <a:chOff x="0" y="0"/>
            <a:chExt cx="2065940" cy="588653"/>
          </a:xfrm>
          <a:effectLst>
            <a:glow>
              <a:schemeClr val="accent1"/>
            </a:glow>
          </a:effectLst>
        </p:grpSpPr>
        <p:sp>
          <p:nvSpPr>
            <p:cNvPr id="22" name="Freeform 22"/>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sp>
        <p:sp>
          <p:nvSpPr>
            <p:cNvPr id="23" name="TextBox 23"/>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a:p>
          </p:txBody>
        </p:sp>
      </p:grpSp>
      <p:grpSp>
        <p:nvGrpSpPr>
          <p:cNvPr id="24" name="Group 24"/>
          <p:cNvGrpSpPr/>
          <p:nvPr/>
        </p:nvGrpSpPr>
        <p:grpSpPr>
          <a:xfrm>
            <a:off x="241527" y="4843873"/>
            <a:ext cx="5587239" cy="1591984"/>
            <a:chOff x="0" y="0"/>
            <a:chExt cx="2065940" cy="588653"/>
          </a:xfrm>
          <a:effectLst>
            <a:glow>
              <a:schemeClr val="accent1"/>
            </a:glow>
          </a:effectLst>
        </p:grpSpPr>
        <p:sp>
          <p:nvSpPr>
            <p:cNvPr id="25" name="Freeform 25"/>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txBody>
            <a:bodyPr/>
            <a:lstStyle/>
            <a:p>
              <a:endParaRPr lang="bg-BG" dirty="0"/>
            </a:p>
          </p:txBody>
        </p:sp>
        <p:sp>
          <p:nvSpPr>
            <p:cNvPr id="26" name="TextBox 26"/>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a:p>
          </p:txBody>
        </p:sp>
      </p:grpSp>
      <p:grpSp>
        <p:nvGrpSpPr>
          <p:cNvPr id="27" name="Group 27"/>
          <p:cNvGrpSpPr/>
          <p:nvPr/>
        </p:nvGrpSpPr>
        <p:grpSpPr>
          <a:xfrm>
            <a:off x="241528" y="3149500"/>
            <a:ext cx="5587239" cy="1591984"/>
            <a:chOff x="0" y="0"/>
            <a:chExt cx="2065940" cy="588653"/>
          </a:xfrm>
          <a:effectLst>
            <a:glow>
              <a:schemeClr val="accent1"/>
            </a:glow>
          </a:effectLst>
        </p:grpSpPr>
        <p:sp>
          <p:nvSpPr>
            <p:cNvPr id="28" name="Freeform 28"/>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sp>
        <p:sp>
          <p:nvSpPr>
            <p:cNvPr id="29" name="TextBox 29"/>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sz="2800">
                <a:latin typeface="HeliosCond" panose="04000500000000000000" pitchFamily="82" charset="0"/>
              </a:endParaRPr>
            </a:p>
          </p:txBody>
        </p:sp>
      </p:grpSp>
      <p:sp>
        <p:nvSpPr>
          <p:cNvPr id="30" name="Freeform 30"/>
          <p:cNvSpPr/>
          <p:nvPr/>
        </p:nvSpPr>
        <p:spPr>
          <a:xfrm>
            <a:off x="7449467" y="4906624"/>
            <a:ext cx="3585876" cy="3020365"/>
          </a:xfrm>
          <a:custGeom>
            <a:avLst/>
            <a:gdLst/>
            <a:ahLst/>
            <a:cxnLst/>
            <a:rect l="l" t="t" r="r" b="b"/>
            <a:pathLst>
              <a:path w="3793097" h="4114800">
                <a:moveTo>
                  <a:pt x="0" y="0"/>
                </a:moveTo>
                <a:lnTo>
                  <a:pt x="3793097" y="0"/>
                </a:lnTo>
                <a:lnTo>
                  <a:pt x="3793097"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1" name="TextBox 31"/>
          <p:cNvSpPr txBox="1"/>
          <p:nvPr/>
        </p:nvSpPr>
        <p:spPr>
          <a:xfrm>
            <a:off x="354040" y="3381887"/>
            <a:ext cx="5362214" cy="1044132"/>
          </a:xfrm>
          <a:prstGeom prst="rect">
            <a:avLst/>
          </a:prstGeom>
        </p:spPr>
        <p:txBody>
          <a:bodyPr lIns="0" tIns="0" rIns="0" bIns="0" rtlCol="0" anchor="t">
            <a:spAutoFit/>
          </a:bodyPr>
          <a:lstStyle/>
          <a:p>
            <a:pPr algn="ctr">
              <a:lnSpc>
                <a:spcPts val="4200"/>
              </a:lnSpc>
            </a:pPr>
            <a:r>
              <a:rPr lang="bg-BG" sz="3000" b="1" u="sng"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ARSALARIN VE MÜLKİYET HAKLARININ DOĞRUDAN SATIŞI</a:t>
            </a:r>
          </a:p>
        </p:txBody>
      </p:sp>
      <p:sp>
        <p:nvSpPr>
          <p:cNvPr id="32" name="TextBox 32"/>
          <p:cNvSpPr txBox="1"/>
          <p:nvPr/>
        </p:nvSpPr>
        <p:spPr>
          <a:xfrm>
            <a:off x="12591950" y="3228158"/>
            <a:ext cx="5587239" cy="1050929"/>
          </a:xfrm>
          <a:prstGeom prst="rect">
            <a:avLst/>
          </a:prstGeom>
        </p:spPr>
        <p:txBody>
          <a:bodyPr lIns="0" tIns="0" rIns="0" bIns="0" rtlCol="0" anchor="t">
            <a:spAutoFit/>
          </a:bodyPr>
          <a:lstStyle/>
          <a:p>
            <a:pPr algn="ctr">
              <a:lnSpc>
                <a:spcPts val="4200"/>
              </a:lnSpc>
            </a:pPr>
            <a:r>
              <a:rPr lang="bg-BG" sz="3200" b="1" u="sng"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GAYRİMENKULLERİN KİRALANMASI</a:t>
            </a:r>
          </a:p>
        </p:txBody>
      </p:sp>
      <p:sp>
        <p:nvSpPr>
          <p:cNvPr id="33" name="TextBox 33"/>
          <p:cNvSpPr txBox="1"/>
          <p:nvPr/>
        </p:nvSpPr>
        <p:spPr>
          <a:xfrm>
            <a:off x="297780" y="6796650"/>
            <a:ext cx="5474727" cy="1032719"/>
          </a:xfrm>
          <a:prstGeom prst="rect">
            <a:avLst/>
          </a:prstGeom>
        </p:spPr>
        <p:txBody>
          <a:bodyPr lIns="0" tIns="0" rIns="0" bIns="0" rtlCol="0" anchor="t">
            <a:spAutoFit/>
          </a:bodyPr>
          <a:lstStyle/>
          <a:p>
            <a:pPr algn="ctr">
              <a:lnSpc>
                <a:spcPts val="4200"/>
              </a:lnSpc>
            </a:pPr>
            <a:r>
              <a:rPr lang="bg-BG" sz="28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Teknik</a:t>
            </a:r>
            <a:r>
              <a:rPr lang="en-US" sz="28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bg-BG" sz="28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altyapının işletilmesi ve bakımı</a:t>
            </a:r>
          </a:p>
        </p:txBody>
      </p:sp>
      <p:sp>
        <p:nvSpPr>
          <p:cNvPr id="34" name="TextBox 34"/>
          <p:cNvSpPr txBox="1"/>
          <p:nvPr/>
        </p:nvSpPr>
        <p:spPr>
          <a:xfrm>
            <a:off x="439719" y="8423554"/>
            <a:ext cx="5362214" cy="494110"/>
          </a:xfrm>
          <a:prstGeom prst="rect">
            <a:avLst/>
          </a:prstGeom>
        </p:spPr>
        <p:txBody>
          <a:bodyPr lIns="0" tIns="0" rIns="0" bIns="0" rtlCol="0" anchor="t">
            <a:spAutoFit/>
          </a:bodyPr>
          <a:lstStyle/>
          <a:p>
            <a:pPr algn="ctr">
              <a:lnSpc>
                <a:spcPts val="4200"/>
              </a:lnSpc>
            </a:pPr>
            <a:r>
              <a:rPr lang="bg-BG" sz="28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İnşaat ve onarım faaliyetleri</a:t>
            </a:r>
          </a:p>
        </p:txBody>
      </p:sp>
      <p:sp>
        <p:nvSpPr>
          <p:cNvPr id="35" name="TextBox 35"/>
          <p:cNvSpPr txBox="1"/>
          <p:nvPr/>
        </p:nvSpPr>
        <p:spPr>
          <a:xfrm>
            <a:off x="297780" y="4906624"/>
            <a:ext cx="5253120" cy="1033681"/>
          </a:xfrm>
          <a:prstGeom prst="rect">
            <a:avLst/>
          </a:prstGeom>
        </p:spPr>
        <p:txBody>
          <a:bodyPr lIns="0" tIns="0" rIns="0" bIns="0" rtlCol="0" anchor="t">
            <a:spAutoFit/>
          </a:bodyPr>
          <a:lstStyle/>
          <a:p>
            <a:pPr algn="ctr">
              <a:lnSpc>
                <a:spcPts val="4200"/>
              </a:lnSpc>
            </a:pPr>
            <a:r>
              <a:rPr lang="bg-BG" sz="28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Yatırım projelerinin hazırlanması ve yönetimi</a:t>
            </a:r>
          </a:p>
        </p:txBody>
      </p:sp>
      <p:sp>
        <p:nvSpPr>
          <p:cNvPr id="36" name="TextBox 36"/>
          <p:cNvSpPr txBox="1"/>
          <p:nvPr/>
        </p:nvSpPr>
        <p:spPr>
          <a:xfrm>
            <a:off x="12482844" y="5266093"/>
            <a:ext cx="5253120" cy="495072"/>
          </a:xfrm>
          <a:prstGeom prst="rect">
            <a:avLst/>
          </a:prstGeom>
        </p:spPr>
        <p:txBody>
          <a:bodyPr lIns="0" tIns="0" rIns="0" bIns="0" rtlCol="0" anchor="t">
            <a:spAutoFit/>
          </a:bodyPr>
          <a:lstStyle/>
          <a:p>
            <a:pPr algn="ctr">
              <a:lnSpc>
                <a:spcPts val="4200"/>
              </a:lnSpc>
            </a:pPr>
            <a:r>
              <a:rPr lang="bg-BG" sz="28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Personel seçimi</a:t>
            </a:r>
          </a:p>
        </p:txBody>
      </p:sp>
      <p:sp>
        <p:nvSpPr>
          <p:cNvPr id="37" name="TextBox 37"/>
          <p:cNvSpPr txBox="1"/>
          <p:nvPr/>
        </p:nvSpPr>
        <p:spPr>
          <a:xfrm>
            <a:off x="12591950" y="7016330"/>
            <a:ext cx="5253120" cy="495072"/>
          </a:xfrm>
          <a:prstGeom prst="rect">
            <a:avLst/>
          </a:prstGeom>
        </p:spPr>
        <p:txBody>
          <a:bodyPr lIns="0" tIns="0" rIns="0" bIns="0" rtlCol="0" anchor="t">
            <a:spAutoFit/>
          </a:bodyPr>
          <a:lstStyle/>
          <a:p>
            <a:pPr algn="ctr">
              <a:lnSpc>
                <a:spcPts val="4200"/>
              </a:lnSpc>
            </a:pPr>
            <a:r>
              <a:rPr lang="bg-BG" sz="3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Elektrik iletimi</a:t>
            </a:r>
          </a:p>
        </p:txBody>
      </p:sp>
      <p:sp>
        <p:nvSpPr>
          <p:cNvPr id="38" name="TextBox 38"/>
          <p:cNvSpPr txBox="1"/>
          <p:nvPr/>
        </p:nvSpPr>
        <p:spPr>
          <a:xfrm>
            <a:off x="12376990" y="8489687"/>
            <a:ext cx="5253120" cy="495072"/>
          </a:xfrm>
          <a:prstGeom prst="rect">
            <a:avLst/>
          </a:prstGeom>
        </p:spPr>
        <p:txBody>
          <a:bodyPr lIns="0" tIns="0" rIns="0" bIns="0" rtlCol="0" anchor="t">
            <a:spAutoFit/>
          </a:bodyPr>
          <a:lstStyle/>
          <a:p>
            <a:pPr algn="ctr">
              <a:lnSpc>
                <a:spcPts val="4200"/>
              </a:lnSpc>
              <a:spcBef>
                <a:spcPct val="0"/>
              </a:spcBef>
            </a:pPr>
            <a:r>
              <a:rPr lang="bg-BG" sz="30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Gaz iletimi</a:t>
            </a:r>
          </a:p>
        </p:txBody>
      </p:sp>
      <p:grpSp>
        <p:nvGrpSpPr>
          <p:cNvPr id="40" name="Group 15">
            <a:extLst>
              <a:ext uri="{FF2B5EF4-FFF2-40B4-BE49-F238E27FC236}">
                <a16:creationId xmlns:a16="http://schemas.microsoft.com/office/drawing/2014/main" id="{43835D62-E89A-4329-A67D-D560179DABF9}"/>
              </a:ext>
            </a:extLst>
          </p:cNvPr>
          <p:cNvGrpSpPr/>
          <p:nvPr/>
        </p:nvGrpSpPr>
        <p:grpSpPr>
          <a:xfrm>
            <a:off x="6237866" y="2854760"/>
            <a:ext cx="6009079" cy="1670320"/>
            <a:chOff x="0" y="0"/>
            <a:chExt cx="2065940" cy="588653"/>
          </a:xfrm>
        </p:grpSpPr>
        <p:sp>
          <p:nvSpPr>
            <p:cNvPr id="41" name="Freeform 16">
              <a:extLst>
                <a:ext uri="{FF2B5EF4-FFF2-40B4-BE49-F238E27FC236}">
                  <a16:creationId xmlns:a16="http://schemas.microsoft.com/office/drawing/2014/main" id="{362A6CA5-E0C9-4D22-9378-E1FDFF917F45}"/>
                </a:ext>
              </a:extLst>
            </p:cNvPr>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sp>
        <p:sp>
          <p:nvSpPr>
            <p:cNvPr id="42" name="TextBox 17">
              <a:extLst>
                <a:ext uri="{FF2B5EF4-FFF2-40B4-BE49-F238E27FC236}">
                  <a16:creationId xmlns:a16="http://schemas.microsoft.com/office/drawing/2014/main" id="{2DE68191-C5B0-429C-96B6-5B930FCF79FA}"/>
                </a:ext>
              </a:extLst>
            </p:cNvPr>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a:p>
          </p:txBody>
        </p:sp>
      </p:grpSp>
      <p:grpSp>
        <p:nvGrpSpPr>
          <p:cNvPr id="43" name="Group 15">
            <a:extLst>
              <a:ext uri="{FF2B5EF4-FFF2-40B4-BE49-F238E27FC236}">
                <a16:creationId xmlns:a16="http://schemas.microsoft.com/office/drawing/2014/main" id="{503B554A-B9FE-48C4-ADB6-6BD8E1CFE444}"/>
              </a:ext>
            </a:extLst>
          </p:cNvPr>
          <p:cNvGrpSpPr/>
          <p:nvPr/>
        </p:nvGrpSpPr>
        <p:grpSpPr>
          <a:xfrm>
            <a:off x="6372150" y="8212028"/>
            <a:ext cx="5587239" cy="2098233"/>
            <a:chOff x="0" y="0"/>
            <a:chExt cx="2065940" cy="588653"/>
          </a:xfrm>
        </p:grpSpPr>
        <p:sp>
          <p:nvSpPr>
            <p:cNvPr id="44" name="Freeform 16">
              <a:extLst>
                <a:ext uri="{FF2B5EF4-FFF2-40B4-BE49-F238E27FC236}">
                  <a16:creationId xmlns:a16="http://schemas.microsoft.com/office/drawing/2014/main" id="{487F2C40-756A-4D2C-AC57-B6FAAFEE07DD}"/>
                </a:ext>
              </a:extLst>
            </p:cNvPr>
            <p:cNvSpPr/>
            <p:nvPr/>
          </p:nvSpPr>
          <p:spPr>
            <a:xfrm>
              <a:off x="0" y="0"/>
              <a:ext cx="2065940" cy="588653"/>
            </a:xfrm>
            <a:custGeom>
              <a:avLst/>
              <a:gdLst/>
              <a:ahLst/>
              <a:cxnLst/>
              <a:rect l="l" t="t" r="r" b="b"/>
              <a:pathLst>
                <a:path w="2065940" h="588653">
                  <a:moveTo>
                    <a:pt x="20785" y="0"/>
                  </a:moveTo>
                  <a:lnTo>
                    <a:pt x="2045156" y="0"/>
                  </a:lnTo>
                  <a:cubicBezTo>
                    <a:pt x="2056635" y="0"/>
                    <a:pt x="2065940" y="9306"/>
                    <a:pt x="2065940" y="20785"/>
                  </a:cubicBezTo>
                  <a:lnTo>
                    <a:pt x="2065940" y="567868"/>
                  </a:lnTo>
                  <a:cubicBezTo>
                    <a:pt x="2065940" y="579347"/>
                    <a:pt x="2056635" y="588653"/>
                    <a:pt x="2045156" y="588653"/>
                  </a:cubicBezTo>
                  <a:lnTo>
                    <a:pt x="20785" y="588653"/>
                  </a:lnTo>
                  <a:cubicBezTo>
                    <a:pt x="9306" y="588653"/>
                    <a:pt x="0" y="579347"/>
                    <a:pt x="0" y="567868"/>
                  </a:cubicBezTo>
                  <a:lnTo>
                    <a:pt x="0" y="20785"/>
                  </a:lnTo>
                  <a:cubicBezTo>
                    <a:pt x="0" y="9306"/>
                    <a:pt x="9306" y="0"/>
                    <a:pt x="20785" y="0"/>
                  </a:cubicBezTo>
                  <a:close/>
                </a:path>
              </a:pathLst>
            </a:custGeom>
            <a:solidFill>
              <a:srgbClr val="8AB7E2"/>
            </a:solidFill>
            <a:ln w="9525" cap="sq">
              <a:noFill/>
              <a:prstDash val="solid"/>
              <a:miter/>
            </a:ln>
          </p:spPr>
        </p:sp>
        <p:sp>
          <p:nvSpPr>
            <p:cNvPr id="45" name="TextBox 17">
              <a:extLst>
                <a:ext uri="{FF2B5EF4-FFF2-40B4-BE49-F238E27FC236}">
                  <a16:creationId xmlns:a16="http://schemas.microsoft.com/office/drawing/2014/main" id="{5A2CE776-9FAD-4AA2-9385-BF613A2B07DB}"/>
                </a:ext>
              </a:extLst>
            </p:cNvPr>
            <p:cNvSpPr txBox="1"/>
            <p:nvPr/>
          </p:nvSpPr>
          <p:spPr>
            <a:xfrm>
              <a:off x="0" y="-38100"/>
              <a:ext cx="2065940" cy="626753"/>
            </a:xfrm>
            <a:prstGeom prst="rect">
              <a:avLst/>
            </a:prstGeom>
            <a:ln>
              <a:noFill/>
            </a:ln>
          </p:spPr>
          <p:txBody>
            <a:bodyPr lIns="50800" tIns="50800" rIns="50800" bIns="50800" rtlCol="0" anchor="ctr"/>
            <a:lstStyle/>
            <a:p>
              <a:pPr marL="0" lvl="0" indent="0" algn="ctr">
                <a:lnSpc>
                  <a:spcPts val="2659"/>
                </a:lnSpc>
                <a:spcBef>
                  <a:spcPct val="0"/>
                </a:spcBef>
              </a:pPr>
              <a:endParaRPr/>
            </a:p>
          </p:txBody>
        </p:sp>
      </p:grpSp>
      <p:sp>
        <p:nvSpPr>
          <p:cNvPr id="46" name="TextBox 32">
            <a:extLst>
              <a:ext uri="{FF2B5EF4-FFF2-40B4-BE49-F238E27FC236}">
                <a16:creationId xmlns:a16="http://schemas.microsoft.com/office/drawing/2014/main" id="{4DF75D47-8EEB-4797-8F51-3D4F9FA95A80}"/>
              </a:ext>
            </a:extLst>
          </p:cNvPr>
          <p:cNvSpPr txBox="1"/>
          <p:nvPr/>
        </p:nvSpPr>
        <p:spPr>
          <a:xfrm>
            <a:off x="6350379" y="2876386"/>
            <a:ext cx="5967554" cy="1050929"/>
          </a:xfrm>
          <a:prstGeom prst="rect">
            <a:avLst/>
          </a:prstGeom>
        </p:spPr>
        <p:txBody>
          <a:bodyPr wrap="square" lIns="0" tIns="0" rIns="0" bIns="0" rtlCol="0" anchor="t">
            <a:spAutoFit/>
          </a:bodyPr>
          <a:lstStyle/>
          <a:p>
            <a:pPr algn="ctr">
              <a:lnSpc>
                <a:spcPts val="4200"/>
              </a:lnSpc>
            </a:pPr>
            <a:r>
              <a:rPr lang="bg-BG" sz="3200" b="1" u="sng"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İNŞAAT HAKKI DEVİRİ (yatırıma bağlı olarak)</a:t>
            </a:r>
          </a:p>
        </p:txBody>
      </p:sp>
      <p:sp>
        <p:nvSpPr>
          <p:cNvPr id="3" name="Правоъгълник 2">
            <a:extLst>
              <a:ext uri="{FF2B5EF4-FFF2-40B4-BE49-F238E27FC236}">
                <a16:creationId xmlns:a16="http://schemas.microsoft.com/office/drawing/2014/main" id="{B2204B4B-17AB-4E21-8B1C-027DBAE2A4F9}"/>
              </a:ext>
            </a:extLst>
          </p:cNvPr>
          <p:cNvSpPr/>
          <p:nvPr/>
        </p:nvSpPr>
        <p:spPr>
          <a:xfrm>
            <a:off x="6344084" y="8026132"/>
            <a:ext cx="5587239" cy="2173031"/>
          </a:xfrm>
          <a:prstGeom prst="rect">
            <a:avLst/>
          </a:prstGeom>
        </p:spPr>
        <p:txBody>
          <a:bodyPr wrap="square">
            <a:spAutoFit/>
          </a:bodyPr>
          <a:lstStyle/>
          <a:p>
            <a:pPr algn="ctr">
              <a:lnSpc>
                <a:spcPts val="4200"/>
              </a:lnSpc>
            </a:pPr>
            <a:r>
              <a:rPr lang="bg-BG"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GAYRİMENKUL SATIŞ FİYATI DEĞİŞKENLİK GÖSTERİR </a:t>
            </a:r>
          </a:p>
          <a:p>
            <a:pPr algn="ctr">
              <a:lnSpc>
                <a:spcPts val="4200"/>
              </a:lnSpc>
            </a:pPr>
            <a:r>
              <a:rPr lang="bg-BG" b="1" u="sng"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METREKARE BAŞINA 80 İLE 50 ARASINDA </a:t>
            </a:r>
          </a:p>
          <a:p>
            <a:pPr algn="ctr">
              <a:lnSpc>
                <a:spcPts val="4200"/>
              </a:lnSpc>
            </a:pPr>
            <a:r>
              <a:rPr lang="bg-BG"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YATIRIMIN TÜRÜNE VE YATIRIMCININ KATILIM DÜZEYİNE BAĞLI OLARAK</a:t>
            </a:r>
          </a:p>
        </p:txBody>
      </p:sp>
    </p:spTree>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3"/>
          <p:cNvSpPr txBox="1"/>
          <p:nvPr/>
        </p:nvSpPr>
        <p:spPr>
          <a:xfrm>
            <a:off x="503046" y="2933700"/>
            <a:ext cx="8640954" cy="6001643"/>
          </a:xfrm>
          <a:prstGeom prst="rect">
            <a:avLst/>
          </a:prstGeom>
        </p:spPr>
        <p:txBody>
          <a:bodyPr wrap="square" lIns="0" tIns="0" rIns="0" bIns="0" rtlCol="0" anchor="t">
            <a:spAutoFit/>
          </a:bodyPr>
          <a:lstStyle/>
          <a:p>
            <a:pPr indent="450850" algn="just"/>
            <a:r>
              <a:rPr lang="en-US" sz="2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 </a:t>
            </a:r>
            <a:r>
              <a:rPr lang="bg-BG" sz="2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Son birkaç yıl boyunca, böylesine uzun vadeli ve kapsamlı bir projenin hayata geçirilmesini son derece zorlaştıran karmaşık ekonomik ve siyasi koşullar altında bile, belirlediğimiz hedeften vazgeçmediğimizi ve kararlılıkla adım adım çizilen yolda ilerlediğimizi gösterdik.</a:t>
            </a:r>
          </a:p>
          <a:p>
            <a:pPr indent="450850" algn="just"/>
            <a:r>
              <a:rPr lang="bg-BG" sz="26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Tuna bölgesini yeniden canlandırma hırsıyla hareket eden vatandaşların özgür inisiyatifine güvenerek ve bölgenin mevcut durumuna ve gelişme perspektiflerine dayanarak, çeşitli kurum ve kuruluşlarla bir dizi toplantı ve görüşme gerçekleştirdik. Bu toplantı ve görüşmelerde, Tuna Endüstri ve Teknoloji Parkı – Svishtov'un ekonomik potansiyeli ve Kuzey Merkez Bölgesi'nin bir parçası olarak gelişimi fikrini savunduk. </a:t>
            </a:r>
          </a:p>
        </p:txBody>
      </p:sp>
      <p:pic>
        <p:nvPicPr>
          <p:cNvPr id="1026" name="Picture 2" descr="Кметът на Свищов Генчо Генчев и целият екип по развитие на индустриалната зона взеха участие във форум на тема „Индустриалните зони - растеж за общините и регионите“">
            <a:extLst>
              <a:ext uri="{FF2B5EF4-FFF2-40B4-BE49-F238E27FC236}">
                <a16:creationId xmlns:a16="http://schemas.microsoft.com/office/drawing/2014/main" id="{132308F9-D044-41FF-9F9B-383B7746E9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16000" y="2933700"/>
            <a:ext cx="4068954" cy="586668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9D80763C-93EF-43B7-82F9-51DB47C7F497}"/>
              </a:ext>
            </a:extLst>
          </p:cNvPr>
          <p:cNvSpPr txBox="1"/>
          <p:nvPr/>
        </p:nvSpPr>
        <p:spPr>
          <a:xfrm>
            <a:off x="1558155" y="2267478"/>
            <a:ext cx="15171690" cy="492443"/>
          </a:xfrm>
          <a:prstGeom prst="rect">
            <a:avLst/>
          </a:prstGeom>
        </p:spPr>
        <p:txBody>
          <a:bodyPr wrap="square" lIns="0" tIns="0" rIns="0" bIns="0" rtlCol="0" anchor="t">
            <a:spAutoFit/>
          </a:bodyPr>
          <a:lstStyle/>
          <a:p>
            <a:pPr algn="ctr"/>
            <a:r>
              <a:rPr lang="en-US" sz="3200" b="1"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DENGELİ VE SOSYAL EKONOMİK KALKINMA İÇİN BAŞARILI BİR MEKANİZMA</a:t>
            </a:r>
          </a:p>
        </p:txBody>
      </p:sp>
      <p:pic>
        <p:nvPicPr>
          <p:cNvPr id="3" name="Картина 2">
            <a:extLst>
              <a:ext uri="{FF2B5EF4-FFF2-40B4-BE49-F238E27FC236}">
                <a16:creationId xmlns:a16="http://schemas.microsoft.com/office/drawing/2014/main" id="{F97CDFDE-959B-4A44-9357-8C14B0008E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5000" y="5791200"/>
            <a:ext cx="4106332" cy="3009188"/>
          </a:xfrm>
          <a:prstGeom prst="rect">
            <a:avLst/>
          </a:prstGeom>
        </p:spPr>
      </p:pic>
      <p:pic>
        <p:nvPicPr>
          <p:cNvPr id="5" name="Картина 4">
            <a:extLst>
              <a:ext uri="{FF2B5EF4-FFF2-40B4-BE49-F238E27FC236}">
                <a16:creationId xmlns:a16="http://schemas.microsoft.com/office/drawing/2014/main" id="{CD1096E4-8E64-4617-9817-0FA6B8C96A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5000" y="2933700"/>
            <a:ext cx="4106332" cy="2780588"/>
          </a:xfrm>
          <a:prstGeom prst="rect">
            <a:avLst/>
          </a:prstGeom>
        </p:spPr>
      </p:pic>
    </p:spTree>
    <p:extLst>
      <p:ext uri="{BB962C8B-B14F-4D97-AF65-F5344CB8AC3E}">
        <p14:creationId xmlns:p14="http://schemas.microsoft.com/office/powerpoint/2010/main" val="1857362281"/>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533400" y="2991944"/>
            <a:ext cx="11277600" cy="6278642"/>
          </a:xfrm>
          <a:prstGeom prst="rect">
            <a:avLst/>
          </a:prstGeom>
        </p:spPr>
        <p:txBody>
          <a:bodyPr wrap="square" lIns="0" tIns="0" rIns="0" bIns="0" rtlCol="0" anchor="t">
            <a:spAutoFit/>
          </a:bodyPr>
          <a:lstStyle/>
          <a:p>
            <a:pPr marL="342900" lvl="1" indent="-342900" algn="just">
              <a:buFont typeface="Arial" panose="020B0604020202020204" pitchFamily="34" charset="0"/>
              <a:buChar char="•"/>
            </a:pPr>
            <a:r>
              <a:rPr lang="bg-BG"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Uzun vadede, belediye, gerekli tüm altyapı olanaklarıyla donatılmış, tamamen tamamlanmış bir proje sunarak gelecekteki yatırımcıların ihtiyaçlarını karşılamayı ve yeni şirketler için modern bir altyapı ile kaliteli bir ortam yaratmayı hedeflemektedir; Bu altyapı, iş dünyasının her alanında hızla gelişen koşulların getirdiği en yüksek standartlara ve gerekliliklere uygun olacaktır.</a:t>
            </a:r>
          </a:p>
          <a:p>
            <a:pPr marL="0" lvl="1" algn="just"/>
            <a:endParaRPr lang="bg-BG"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a:p>
            <a:pPr marL="342900" lvl="1" indent="-342900" algn="just">
              <a:buFont typeface="Arial" panose="020B0604020202020204" pitchFamily="34" charset="0"/>
              <a:buChar char="•"/>
            </a:pPr>
            <a:r>
              <a:rPr lang="bg-BG"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Bu karmaşık ve büyük ölçekli altyapının tüm gerekliliklere uygun olarak inşa edilmesi, tüm katılımcılar ve ortaklar için bir zorluktur; ancak Sviştov belediyesinin ortaklarıyla birlikte üstlendiği sorumluluk açıkça belirtilmiştir ve bu zorlu yolun büyük bir kısmı zaten kat edilmiştir.</a:t>
            </a:r>
          </a:p>
          <a:p>
            <a:pPr marL="0" lvl="1" algn="just"/>
            <a:endParaRPr lang="bg-BG"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endParaRPr>
          </a:p>
          <a:p>
            <a:pPr marL="342900" lvl="1" indent="-342900" algn="just">
              <a:buFont typeface="Arial" panose="020B0604020202020204" pitchFamily="34" charset="0"/>
              <a:buChar char="•"/>
            </a:pPr>
            <a:r>
              <a:rPr lang="bg-BG" sz="2400" dirty="0">
                <a:solidFill>
                  <a:srgbClr val="051D40"/>
                </a:solidFill>
                <a:latin typeface="HeliosCond" panose="04000500000000000000" pitchFamily="82" charset="0"/>
                <a:ea typeface="Libra Serif Modern Bold"/>
                <a:cs typeface="Times New Roman" panose="02020603050405020304" pitchFamily="18" charset="0"/>
                <a:sym typeface="Libra Serif Modern Bold"/>
              </a:rPr>
              <a:t>Şimdi ortak çabalarla, katma değer yaratacak, istihdam ve yeni gelişme fırsatları için elverişli bir ortam sağlayacak, sadece yatırımcıların değil, bölgenin genelindeki sakinlerin de yararlanacağı sürdürülebilir bir ekonomik bölge inşa etmemiz gerekiyor.</a:t>
            </a:r>
          </a:p>
          <a:p>
            <a:pPr marL="269874" lvl="1" algn="l"/>
            <a:endParaRPr lang="bg-BG" sz="2400" dirty="0">
              <a:solidFill>
                <a:srgbClr val="051D40"/>
              </a:solidFill>
              <a:latin typeface="HeliosCond" panose="04000500000000000000" pitchFamily="82" charset="0"/>
              <a:ea typeface="Libra Serif Modern Bold"/>
              <a:cs typeface="Libra Serif Modern Bold"/>
              <a:sym typeface="Libra Serif Modern Bold"/>
            </a:endParaRPr>
          </a:p>
        </p:txBody>
      </p:sp>
      <p:sp>
        <p:nvSpPr>
          <p:cNvPr id="6" name="Freeform 6"/>
          <p:cNvSpPr/>
          <p:nvPr/>
        </p:nvSpPr>
        <p:spPr>
          <a:xfrm>
            <a:off x="3048000" y="2284376"/>
            <a:ext cx="6248400" cy="1139754"/>
          </a:xfrm>
          <a:custGeom>
            <a:avLst/>
            <a:gdLst/>
            <a:ahLst/>
            <a:cxnLst/>
            <a:rect l="l" t="t" r="r" b="b"/>
            <a:pathLst>
              <a:path w="16230600" h="1139754">
                <a:moveTo>
                  <a:pt x="0" y="0"/>
                </a:moveTo>
                <a:lnTo>
                  <a:pt x="16230600" y="0"/>
                </a:lnTo>
                <a:lnTo>
                  <a:pt x="16230600" y="1139753"/>
                </a:lnTo>
                <a:lnTo>
                  <a:pt x="0" y="1139753"/>
                </a:lnTo>
                <a:lnTo>
                  <a:pt x="0" y="0"/>
                </a:lnTo>
                <a:close/>
              </a:path>
            </a:pathLst>
          </a:custGeom>
          <a:noFill/>
          <a:ln>
            <a:noFill/>
          </a:ln>
        </p:spPr>
        <p:style>
          <a:lnRef idx="2">
            <a:schemeClr val="accent5"/>
          </a:lnRef>
          <a:fillRef idx="1">
            <a:schemeClr val="lt1"/>
          </a:fillRef>
          <a:effectRef idx="0">
            <a:schemeClr val="accent5"/>
          </a:effectRef>
          <a:fontRef idx="minor">
            <a:schemeClr val="dk1"/>
          </a:fontRef>
        </p:style>
        <p:txBody>
          <a:bodyPr/>
          <a:lstStyle/>
          <a:p>
            <a:pPr algn="ctr"/>
            <a:r>
              <a:rPr lang="bg-BG" sz="3200" b="1" dirty="0">
                <a:latin typeface="HeliosCond" panose="04000500000000000000" pitchFamily="82" charset="0"/>
                <a:cs typeface="Times New Roman" panose="02020603050405020304" pitchFamily="18" charset="0"/>
              </a:rPr>
              <a:t>GELECEK ÖNÜMÜZDE</a:t>
            </a:r>
          </a:p>
        </p:txBody>
      </p:sp>
      <p:pic>
        <p:nvPicPr>
          <p:cNvPr id="3" name="Картина 2">
            <a:extLst>
              <a:ext uri="{FF2B5EF4-FFF2-40B4-BE49-F238E27FC236}">
                <a16:creationId xmlns:a16="http://schemas.microsoft.com/office/drawing/2014/main" id="{46E0D283-5F13-4BE3-968A-597C5D0ACB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30100" y="5528274"/>
            <a:ext cx="6057900" cy="3425226"/>
          </a:xfrm>
          <a:prstGeom prst="rect">
            <a:avLst/>
          </a:prstGeom>
        </p:spPr>
      </p:pic>
      <p:pic>
        <p:nvPicPr>
          <p:cNvPr id="12" name="Картина 11">
            <a:extLst>
              <a:ext uri="{FF2B5EF4-FFF2-40B4-BE49-F238E27FC236}">
                <a16:creationId xmlns:a16="http://schemas.microsoft.com/office/drawing/2014/main" id="{1CBEF400-BEEE-4B5D-AAE9-7A76EE25A7F6}"/>
              </a:ext>
            </a:extLst>
          </p:cNvPr>
          <p:cNvPicPr>
            <a:picLocks noChangeAspect="1"/>
          </p:cNvPicPr>
          <p:nvPr/>
        </p:nvPicPr>
        <p:blipFill rotWithShape="1">
          <a:blip r:embed="rId3">
            <a:extLst>
              <a:ext uri="{28A0092B-C50C-407E-A947-70E740481C1C}">
                <a14:useLocalDpi xmlns:a14="http://schemas.microsoft.com/office/drawing/2010/main" val="0"/>
              </a:ext>
            </a:extLst>
          </a:blip>
          <a:srcRect t="2225"/>
          <a:stretch/>
        </p:blipFill>
        <p:spPr>
          <a:xfrm>
            <a:off x="12230100" y="2099274"/>
            <a:ext cx="6057900" cy="3349026"/>
          </a:xfrm>
          <a:prstGeom prst="rect">
            <a:avLst/>
          </a:prstGeom>
        </p:spPr>
      </p:pic>
    </p:spTree>
    <p:extLst>
      <p:ext uri="{BB962C8B-B14F-4D97-AF65-F5344CB8AC3E}">
        <p14:creationId xmlns:p14="http://schemas.microsoft.com/office/powerpoint/2010/main" val="827473166"/>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push dir="u"/>
  </p:transition>
</p:sld>
</file>

<file path=ppt/theme/theme1.xml><?xml version="1.0" encoding="utf-8"?>
<a:theme xmlns:a="http://schemas.openxmlformats.org/drawingml/2006/main" name="Тема на Office">
  <a:themeElements>
    <a:clrScheme name="О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Тема на Office">
  <a:themeElements>
    <a:clrScheme name="О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6839</TotalTime>
  <Words>4048</Words>
  <Application>Microsoft Office PowerPoint</Application>
  <PresentationFormat>Özel</PresentationFormat>
  <Paragraphs>352</Paragraphs>
  <Slides>37</Slides>
  <Notes>0</Notes>
  <HiddenSlides>0</HiddenSlides>
  <MMClips>0</MMClips>
  <ScaleCrop>false</ScaleCrop>
  <HeadingPairs>
    <vt:vector size="8" baseType="variant">
      <vt:variant>
        <vt:lpstr>Kullanılan Yazı Tipleri</vt:lpstr>
      </vt:variant>
      <vt:variant>
        <vt:i4>8</vt:i4>
      </vt:variant>
      <vt:variant>
        <vt:lpstr>Tema</vt:lpstr>
      </vt:variant>
      <vt:variant>
        <vt:i4>2</vt:i4>
      </vt:variant>
      <vt:variant>
        <vt:lpstr>Eklenmiş OLE Hizmet Programları</vt:lpstr>
      </vt:variant>
      <vt:variant>
        <vt:i4>1</vt:i4>
      </vt:variant>
      <vt:variant>
        <vt:lpstr>Slayt Başlıkları</vt:lpstr>
      </vt:variant>
      <vt:variant>
        <vt:i4>37</vt:i4>
      </vt:variant>
    </vt:vector>
  </HeadingPairs>
  <TitlesOfParts>
    <vt:vector size="48" baseType="lpstr">
      <vt:lpstr>Arial</vt:lpstr>
      <vt:lpstr>Courier New</vt:lpstr>
      <vt:lpstr>Times New Roman</vt:lpstr>
      <vt:lpstr>Calibri Light</vt:lpstr>
      <vt:lpstr>HeliosCond</vt:lpstr>
      <vt:lpstr>Wingdings</vt:lpstr>
      <vt:lpstr>Calibri</vt:lpstr>
      <vt:lpstr>Libra Serif Modern Bold</vt:lpstr>
      <vt:lpstr>Тема на Office</vt:lpstr>
      <vt:lpstr>1_Тема на Office</vt:lpstr>
      <vt:lpstr>Acrobat Document</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Spor ve wellness merkezi inşaatı</vt:lpstr>
      <vt:lpstr>Ofis ve lojistik merkezi inşaatı</vt:lpstr>
      <vt:lpstr>ENDÜSTRİYEL PARKTA ORTAK ALANLARIN YEŞİLLEŞTİRİLMESİ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“Индустриален технологичен парк - Свищов”</dc:title>
  <dc:creator>Administrator</dc:creator>
  <cp:keywords>, docId:7DBE86185851E38B214050E82999E846</cp:keywords>
  <cp:lastModifiedBy>Mine KOÇ</cp:lastModifiedBy>
  <cp:revision>341</cp:revision>
  <dcterms:created xsi:type="dcterms:W3CDTF">2006-08-16T00:00:00Z</dcterms:created>
  <dcterms:modified xsi:type="dcterms:W3CDTF">2026-05-14T05:45:46Z</dcterms:modified>
  <dc:identifier>DAGPIEHkRgE</dc:identifier>
</cp:coreProperties>
</file>